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7"/>
  </p:notesMasterIdLst>
  <p:handoutMasterIdLst>
    <p:handoutMasterId r:id="rId28"/>
  </p:handoutMasterIdLst>
  <p:sldIdLst>
    <p:sldId id="303" r:id="rId2"/>
    <p:sldId id="408" r:id="rId3"/>
    <p:sldId id="406" r:id="rId4"/>
    <p:sldId id="326" r:id="rId5"/>
    <p:sldId id="258" r:id="rId6"/>
    <p:sldId id="264" r:id="rId7"/>
    <p:sldId id="328" r:id="rId8"/>
    <p:sldId id="348" r:id="rId9"/>
    <p:sldId id="329" r:id="rId10"/>
    <p:sldId id="330" r:id="rId11"/>
    <p:sldId id="331" r:id="rId12"/>
    <p:sldId id="332" r:id="rId13"/>
    <p:sldId id="349" r:id="rId14"/>
    <p:sldId id="334" r:id="rId15"/>
    <p:sldId id="335" r:id="rId16"/>
    <p:sldId id="336" r:id="rId17"/>
    <p:sldId id="337" r:id="rId18"/>
    <p:sldId id="338" r:id="rId19"/>
    <p:sldId id="350" r:id="rId20"/>
    <p:sldId id="340" r:id="rId21"/>
    <p:sldId id="341" r:id="rId22"/>
    <p:sldId id="351" r:id="rId23"/>
    <p:sldId id="352" r:id="rId24"/>
    <p:sldId id="344" r:id="rId25"/>
    <p:sldId id="35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8DD5"/>
    <a:srgbClr val="8DB4E2"/>
    <a:srgbClr val="92B573"/>
    <a:srgbClr val="D3908F"/>
    <a:srgbClr val="FF0000"/>
    <a:srgbClr val="E0524A"/>
    <a:srgbClr val="75B6E5"/>
    <a:srgbClr val="8DB4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p:restoredTop sz="70439"/>
  </p:normalViewPr>
  <p:slideViewPr>
    <p:cSldViewPr snapToGrid="0" snapToObjects="1">
      <p:cViewPr varScale="1">
        <p:scale>
          <a:sx n="90" d="100"/>
          <a:sy n="90" d="100"/>
        </p:scale>
        <p:origin x="2632" y="192"/>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88389790-147C-7748-A8A1-65FAC8A20F72}" type="datetimeFigureOut">
              <a:rPr lang="en-US" smtClean="0"/>
              <a:t>9/18/21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2.png>
</file>

<file path=ppt/media/image13.png>
</file>

<file path=ppt/media/image14.png>
</file>

<file path=ppt/media/image15.png>
</file>

<file path=ppt/media/image16.tiff>
</file>

<file path=ppt/media/image2.png>
</file>

<file path=ppt/media/image3.png>
</file>

<file path=ppt/media/image4.png>
</file>

<file path=ppt/media/image5.png>
</file>

<file path=ppt/media/image6.png>
</file>

<file path=ppt/media/image7.tiff>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48CB77B6-7185-9642-B594-FCD5D893C7A0}" type="datetimeFigureOut">
              <a:rPr lang="en-US" smtClean="0"/>
              <a:t>9/18/21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a:t>
            </a:r>
            <a:r>
              <a:rPr lang="en-US" baseline="0" dirty="0"/>
              <a:t> many different summary functions.</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2909358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n_distinct</a:t>
            </a:r>
            <a:r>
              <a:rPr lang="en-US" dirty="0"/>
              <a:t>() counts the number of distinct,</a:t>
            </a:r>
            <a:r>
              <a:rPr lang="en-US" baseline="0" dirty="0"/>
              <a:t> or unique, observations. So, while there are 4 rows, there are only 2 distinct </a:t>
            </a:r>
            <a:r>
              <a:rPr lang="en-US" baseline="0" dirty="0" err="1"/>
              <a:t>patient_id’s</a:t>
            </a:r>
            <a:r>
              <a:rPr lang="en-US" baseline="0" dirty="0"/>
              <a:t>.</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 CHECK IN: ?too fast or slow? **</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29020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mean was</a:t>
            </a:r>
            <a:r>
              <a:rPr lang="en-US" baseline="0" dirty="0"/>
              <a:t> a special case, because it can be calculated using </a:t>
            </a:r>
            <a:r>
              <a:rPr lang="en-US" i="1" baseline="0" dirty="0"/>
              <a:t>summarize</a:t>
            </a:r>
            <a:r>
              <a:rPr lang="en-US" i="0" baseline="0" dirty="0"/>
              <a:t> and not explicitly knowing which order is from which patient. But, to calculate the median (find the mid-point of the observations), we need to be able to assess each patient’s observations separately.</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14</a:t>
            </a:fld>
            <a:endParaRPr lang="en-US"/>
          </a:p>
        </p:txBody>
      </p:sp>
    </p:spTree>
    <p:extLst>
      <p:ext uri="{BB962C8B-B14F-4D97-AF65-F5344CB8AC3E}">
        <p14:creationId xmlns:p14="http://schemas.microsoft.com/office/powerpoint/2010/main" val="2504106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Group_by</a:t>
            </a:r>
            <a:r>
              <a:rPr lang="en-US" dirty="0"/>
              <a:t> is a challenging</a:t>
            </a:r>
            <a:r>
              <a:rPr lang="en-US" baseline="0" dirty="0"/>
              <a:t> function to master, but </a:t>
            </a:r>
            <a:r>
              <a:rPr lang="en-US" b="1" baseline="0" dirty="0"/>
              <a:t>extremely</a:t>
            </a:r>
            <a:r>
              <a:rPr lang="en-US" baseline="0" dirty="0"/>
              <a:t> powerful. It is one of those tools that once you understand how to use, you cannot possibly go back to live without it.</a:t>
            </a:r>
          </a:p>
          <a:p>
            <a:endParaRPr lang="en-US" baseline="0" dirty="0"/>
          </a:p>
          <a:p>
            <a:r>
              <a:rPr lang="en-US" baseline="0" dirty="0"/>
              <a:t>The idea is simple. I have one big data frame and I want to break the observations up into several groups. Then, I’m going to “look at” those groups separately.</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16</a:t>
            </a:fld>
            <a:endParaRPr lang="en-US"/>
          </a:p>
        </p:txBody>
      </p:sp>
    </p:spTree>
    <p:extLst>
      <p:ext uri="{BB962C8B-B14F-4D97-AF65-F5344CB8AC3E}">
        <p14:creationId xmlns:p14="http://schemas.microsoft.com/office/powerpoint/2010/main" val="10508839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17</a:t>
            </a:fld>
            <a:endParaRPr lang="en-US"/>
          </a:p>
        </p:txBody>
      </p:sp>
    </p:spTree>
    <p:extLst>
      <p:ext uri="{BB962C8B-B14F-4D97-AF65-F5344CB8AC3E}">
        <p14:creationId xmlns:p14="http://schemas.microsoft.com/office/powerpoint/2010/main" val="35250431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the resulting object</a:t>
            </a:r>
            <a:r>
              <a:rPr lang="en-US" baseline="0" dirty="0"/>
              <a:t> has 15,524 rows that are broken up into 102 groups. Inherently, this means there are 102 distinct `</a:t>
            </a:r>
            <a:r>
              <a:rPr lang="en-US" baseline="0" dirty="0" err="1"/>
              <a:t>pan_day`’s</a:t>
            </a:r>
            <a:r>
              <a:rPr lang="en-US" baseline="0" dirty="0"/>
              <a:t>. Some of these groups will have a single observation. Many of these groups will have more than one observation.</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18</a:t>
            </a:fld>
            <a:endParaRPr lang="en-US"/>
          </a:p>
        </p:txBody>
      </p:sp>
    </p:spTree>
    <p:extLst>
      <p:ext uri="{BB962C8B-B14F-4D97-AF65-F5344CB8AC3E}">
        <p14:creationId xmlns:p14="http://schemas.microsoft.com/office/powerpoint/2010/main" val="37614081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see that the resulting object</a:t>
            </a:r>
            <a:r>
              <a:rPr lang="en-US" baseline="0" dirty="0"/>
              <a:t> has 15,524 rows that are broken up into 2,526 groups. Inherently, this means there are 2,526 distinct combinations of `</a:t>
            </a:r>
            <a:r>
              <a:rPr lang="en-US" baseline="0" dirty="0" err="1"/>
              <a:t>pan_day</a:t>
            </a:r>
            <a:r>
              <a:rPr lang="en-US" baseline="0" dirty="0"/>
              <a:t>` and `</a:t>
            </a:r>
            <a:r>
              <a:rPr lang="en-US" baseline="0" dirty="0" err="1"/>
              <a:t>clinic_name</a:t>
            </a:r>
            <a:r>
              <a:rPr lang="en-US" baseline="0" dirty="0"/>
              <a:t>`. Some of these groups will have a single observation. Many of these groups will have more than one observation. Also, not all theoretical combinations of `</a:t>
            </a:r>
            <a:r>
              <a:rPr lang="en-US" baseline="0" dirty="0" err="1"/>
              <a:t>pan_day</a:t>
            </a:r>
            <a:r>
              <a:rPr lang="en-US" baseline="0" dirty="0"/>
              <a:t>` and `</a:t>
            </a:r>
            <a:r>
              <a:rPr lang="en-US" baseline="0" dirty="0" err="1"/>
              <a:t>clinic_name</a:t>
            </a:r>
            <a:r>
              <a:rPr lang="en-US" baseline="0" dirty="0"/>
              <a:t>` exist; only 2,526 such combinations exist.</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19</a:t>
            </a:fld>
            <a:endParaRPr lang="en-US"/>
          </a:p>
        </p:txBody>
      </p:sp>
    </p:spTree>
    <p:extLst>
      <p:ext uri="{BB962C8B-B14F-4D97-AF65-F5344CB8AC3E}">
        <p14:creationId xmlns:p14="http://schemas.microsoft.com/office/powerpoint/2010/main" val="11284735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 we can apply </a:t>
            </a:r>
            <a:r>
              <a:rPr lang="en-US" i="1" dirty="0"/>
              <a:t>summarize()</a:t>
            </a:r>
            <a:r>
              <a:rPr lang="en-US" dirty="0"/>
              <a:t> to a full data</a:t>
            </a:r>
            <a:r>
              <a:rPr lang="en-US" baseline="0" dirty="0"/>
              <a:t> frame, we can apply </a:t>
            </a:r>
            <a:r>
              <a:rPr lang="en-US" i="1" baseline="0" dirty="0"/>
              <a:t>summarize()</a:t>
            </a:r>
            <a:r>
              <a:rPr lang="en-US" i="0" baseline="0" dirty="0"/>
              <a:t> to each group separately.</a:t>
            </a:r>
            <a:endParaRPr lang="en-US" i="0" dirty="0"/>
          </a:p>
        </p:txBody>
      </p:sp>
      <p:sp>
        <p:nvSpPr>
          <p:cNvPr id="4" name="Slide Number Placeholder 3"/>
          <p:cNvSpPr>
            <a:spLocks noGrp="1"/>
          </p:cNvSpPr>
          <p:nvPr>
            <p:ph type="sldNum" sz="quarter" idx="10"/>
          </p:nvPr>
        </p:nvSpPr>
        <p:spPr/>
        <p:txBody>
          <a:bodyPr/>
          <a:lstStyle/>
          <a:p>
            <a:fld id="{0A193586-FEB5-7C43-8F44-7EFAE4EECA28}" type="slidenum">
              <a:rPr lang="en-US" smtClean="0"/>
              <a:t>21</a:t>
            </a:fld>
            <a:endParaRPr lang="en-US"/>
          </a:p>
        </p:txBody>
      </p:sp>
    </p:spTree>
    <p:extLst>
      <p:ext uri="{BB962C8B-B14F-4D97-AF65-F5344CB8AC3E}">
        <p14:creationId xmlns:p14="http://schemas.microsoft.com/office/powerpoint/2010/main" val="16721263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Using summarize() without </a:t>
            </a:r>
            <a:r>
              <a:rPr lang="en-US" dirty="0" err="1"/>
              <a:t>group_by</a:t>
            </a:r>
            <a:r>
              <a:rPr lang="en-US" dirty="0"/>
              <a:t>() we can count how many total rows there are.</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09206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Adding </a:t>
            </a:r>
            <a:r>
              <a:rPr lang="en-US" dirty="0" err="1"/>
              <a:t>group_by</a:t>
            </a:r>
            <a:r>
              <a:rPr lang="en-US" dirty="0"/>
              <a:t>(), we count how many rows there are for each `</a:t>
            </a:r>
            <a:r>
              <a:rPr lang="en-US" dirty="0" err="1"/>
              <a:t>pan_day</a:t>
            </a:r>
            <a:r>
              <a:rPr lang="en-US" dirty="0"/>
              <a:t>`</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57147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Add new schedule slide</a:t>
            </a:r>
          </a:p>
        </p:txBody>
      </p:sp>
    </p:spTree>
    <p:extLst>
      <p:ext uri="{BB962C8B-B14F-4D97-AF65-F5344CB8AC3E}">
        <p14:creationId xmlns:p14="http://schemas.microsoft.com/office/powerpoint/2010/main" val="42498836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mins</a:t>
            </a:r>
          </a:p>
        </p:txBody>
      </p:sp>
      <p:sp>
        <p:nvSpPr>
          <p:cNvPr id="4" name="Slide Number Placeholder 3"/>
          <p:cNvSpPr>
            <a:spLocks noGrp="1"/>
          </p:cNvSpPr>
          <p:nvPr>
            <p:ph type="sldNum" sz="quarter" idx="10"/>
          </p:nvPr>
        </p:nvSpPr>
        <p:spPr/>
        <p:txBody>
          <a:bodyPr/>
          <a:lstStyle/>
          <a:p>
            <a:fld id="{0A193586-FEB5-7C43-8F44-7EFAE4EECA28}" type="slidenum">
              <a:rPr lang="en-US" smtClean="0"/>
              <a:t>24</a:t>
            </a:fld>
            <a:endParaRPr lang="en-US"/>
          </a:p>
        </p:txBody>
      </p:sp>
    </p:spTree>
    <p:extLst>
      <p:ext uri="{BB962C8B-B14F-4D97-AF65-F5344CB8AC3E}">
        <p14:creationId xmlns:p14="http://schemas.microsoft.com/office/powerpoint/2010/main" val="36948426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Number of tests per day. Points for each day. Curve as smoothed point estimate (blue line) and confidence interval (dark gray shading), calculated using local polynomial regression (loess) with default settings.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136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26485086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session we will focus on modeling. But, in the process,</a:t>
            </a:r>
            <a:r>
              <a:rPr lang="en-US" baseline="0" dirty="0"/>
              <a:t> we will do a lot more data transformation</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4078793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Apply a function</a:t>
            </a:r>
            <a:r>
              <a:rPr lang="en-US" baseline="0" dirty="0"/>
              <a:t> (or functions)</a:t>
            </a:r>
            <a:r>
              <a:rPr lang="en-US" dirty="0"/>
              <a:t> to all observations of a variable and return a single value, or summary.</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2394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70901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Note, that to simplify the data frame, we first will select 2 variables and include the first 4 observations.</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a:t>
            </a:r>
            <a:r>
              <a:rPr lang="en-US" baseline="0" dirty="0"/>
              <a:t> returns the number of observations or rows for a data frame. </a:t>
            </a:r>
          </a:p>
          <a:p>
            <a:pPr marL="0" lvl="0" indent="0" algn="l" rtl="0">
              <a:spcBef>
                <a:spcPts val="0"/>
              </a:spcBef>
              <a:spcAft>
                <a:spcPts val="0"/>
              </a:spcAft>
              <a:buNone/>
            </a:pPr>
            <a:endParaRPr lang="en-US" baseline="0"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067533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n_distinct</a:t>
            </a:r>
            <a:r>
              <a:rPr lang="en-US" dirty="0"/>
              <a:t>() counts the number of distinct,</a:t>
            </a:r>
            <a:r>
              <a:rPr lang="en-US" baseline="0" dirty="0"/>
              <a:t> or unique, observations. So, while there are 4 rows, there are only 3 distinct days</a:t>
            </a:r>
            <a:endParaRPr dirty="0"/>
          </a:p>
        </p:txBody>
      </p:sp>
      <p:sp>
        <p:nvSpPr>
          <p:cNvPr id="290" name="Google Shape;290;p23: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88455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mins</a:t>
            </a:r>
          </a:p>
        </p:txBody>
      </p:sp>
      <p:sp>
        <p:nvSpPr>
          <p:cNvPr id="4" name="Slide Number Placeholder 3"/>
          <p:cNvSpPr>
            <a:spLocks noGrp="1"/>
          </p:cNvSpPr>
          <p:nvPr>
            <p:ph type="sldNum" sz="quarter" idx="5"/>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647534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84CD6EC9-350B-7044-B5F0-8DCF21610B34}"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lvl1pPr>
              <a:defRPr sz="12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3F2FA98B-EA5F-714E-A794-F1873AF6F273}"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21A48A3E-C0E7-224D-8307-E096DE5D56AC}"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AC7F2C-1188-B142-BB61-171D61203300}"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lvl1pPr>
              <a:defRPr sz="12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8B80074-8971-E04D-9BC0-BE45F9FDAB75}"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8EB8C1-84C2-8646-8732-51338E926D44}"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F1DE77-30E9-3F4D-BBA5-9B6AB79190B6}"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3E7EBE-1DB2-E74E-9C44-79AC52ED10C9}"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4597825" y="614555"/>
            <a:ext cx="2996437" cy="777536"/>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sz="4420" b="0" i="0">
                <a:solidFill>
                  <a:srgbClr val="005493"/>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C24838CF-CBF1-4447-82E7-DAC39F50D634}" type="datetime1">
              <a:rPr lang="en-US" smtClean="0"/>
              <a:t>9/18/21</a:t>
            </a:fld>
            <a:endParaRPr/>
          </a:p>
        </p:txBody>
      </p:sp>
      <p:sp>
        <p:nvSpPr>
          <p:cNvPr id="27" name="Google Shape;27;p4"/>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7054480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28"/>
        <p:cNvGrpSpPr/>
        <p:nvPr/>
      </p:nvGrpSpPr>
      <p:grpSpPr>
        <a:xfrm>
          <a:off x="0" y="0"/>
          <a:ext cx="0" cy="0"/>
          <a:chOff x="0" y="0"/>
          <a:chExt cx="0" cy="0"/>
        </a:xfrm>
      </p:grpSpPr>
      <p:sp>
        <p:nvSpPr>
          <p:cNvPr id="29" name="Google Shape;29;p5"/>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5"/>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F33664DC-9917-D640-9945-1A214E394308}" type="datetime1">
              <a:rPr lang="en-US" smtClean="0"/>
              <a:t>9/18/21</a:t>
            </a:fld>
            <a:endParaRPr/>
          </a:p>
        </p:txBody>
      </p:sp>
      <p:sp>
        <p:nvSpPr>
          <p:cNvPr id="31" name="Google Shape;31;p5"/>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8238206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542AE76-ADD2-C54F-A619-039722557B09}"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6EF16A-3B61-9E4F-9E1F-EB5DF7E46F00}"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A15ECA-FE03-EB4F-9287-38F194A60F5A}"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440FEB-939C-6D4F-AA90-A288EC45062B}"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AE799EA-DDAD-854E-A05A-18B120B5A289}"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F81D07-0F0E-C944-8AC9-C81607AC64B5}"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79F5013B-1C83-744C-AE64-CBAFADC9E8F0}"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D19A642-2C89-DA4A-A5A6-140F44AFA833}"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2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 id="2147483677" r:id="rId17"/>
    <p:sldLayoutId id="2147483678" r:id="rId18"/>
  </p:sldLayoutIdLst>
  <p:hf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7.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6.tif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Grouping and Summarizing Data</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Joseph Rudolf</a:t>
            </a:r>
          </a:p>
          <a:p>
            <a:r>
              <a:rPr lang="en-US" sz="3200" dirty="0"/>
              <a:t>AACC 2021</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072055" y="174591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Google Shape;387;p40"/>
          <p:cNvSpPr/>
          <p:nvPr/>
        </p:nvSpPr>
        <p:spPr>
          <a:xfrm>
            <a:off x="5619559" y="4854523"/>
            <a:ext cx="322654" cy="224464"/>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nvGraphicFramePr>
        <p:xfrm>
          <a:off x="6319213"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order_count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4</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153598196"/>
              </p:ext>
            </p:extLst>
          </p:nvPr>
        </p:nvGraphicFramePr>
        <p:xfrm>
          <a:off x="8370605" y="4601326"/>
          <a:ext cx="1985421" cy="863647"/>
        </p:xfrm>
        <a:graphic>
          <a:graphicData uri="http://schemas.openxmlformats.org/drawingml/2006/table">
            <a:tbl>
              <a:tblPr firstRow="1" bandRow="1"/>
              <a:tblGrid>
                <a:gridCol w="1985421">
                  <a:extLst>
                    <a:ext uri="{9D8B030D-6E8A-4147-A177-3AD203B41FA5}">
                      <a16:colId xmlns:a16="http://schemas.microsoft.com/office/drawing/2014/main" val="20000"/>
                    </a:ext>
                  </a:extLst>
                </a:gridCol>
              </a:tblGrid>
              <a:tr h="461323">
                <a:tc>
                  <a:txBody>
                    <a:bodyPr/>
                    <a:lstStyle/>
                    <a:p>
                      <a:pPr marL="0" lvl="0" indent="0" algn="ctr" rtl="0">
                        <a:spcBef>
                          <a:spcPts val="0"/>
                        </a:spcBef>
                        <a:spcAft>
                          <a:spcPts val="0"/>
                        </a:spcAft>
                        <a:buNone/>
                      </a:pPr>
                      <a:r>
                        <a:rPr lang="en-US" sz="2300" b="1" dirty="0" err="1">
                          <a:solidFill>
                            <a:schemeClr val="lt1"/>
                          </a:solidFill>
                        </a:rPr>
                        <a:t>day_count</a:t>
                      </a:r>
                      <a:endParaRPr sz="2300" b="1" dirty="0">
                        <a:solidFill>
                          <a:schemeClr val="lt1"/>
                        </a:solidFil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402324">
                <a:tc>
                  <a:txBody>
                    <a:bodyPr/>
                    <a:lstStyle/>
                    <a:p>
                      <a:pPr marL="0" lvl="0" indent="0" algn="ctr" rtl="0">
                        <a:spcBef>
                          <a:spcPts val="0"/>
                        </a:spcBef>
                        <a:spcAft>
                          <a:spcPts val="0"/>
                        </a:spcAft>
                        <a:buNone/>
                      </a:pPr>
                      <a:r>
                        <a:rPr lang="en-US" sz="1900" b="0" i="0" u="none" strike="noStrike" cap="none" dirty="0">
                          <a:solidFill>
                            <a:srgbClr val="000000"/>
                          </a:solidFill>
                          <a:latin typeface="Arial"/>
                          <a:ea typeface="Arial"/>
                          <a:cs typeface="Arial"/>
                          <a:sym typeface="Arial"/>
                        </a:rPr>
                        <a:t>3</a:t>
                      </a:r>
                      <a:endParaRPr sz="1900" b="0" i="0" u="none" strike="noStrike" cap="none" dirty="0">
                        <a:solidFill>
                          <a:srgbClr val="000000"/>
                        </a:solidFill>
                        <a:latin typeface="Arial"/>
                        <a:ea typeface="Arial"/>
                        <a:cs typeface="Arial"/>
                        <a:sym typeface="Arial"/>
                      </a:endParaRPr>
                    </a:p>
                  </a:txBody>
                  <a:tcPr marL="47403" marR="47403" marT="53663" marB="53663"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9" name="Google Shape;131;p17"/>
          <p:cNvSpPr/>
          <p:nvPr/>
        </p:nvSpPr>
        <p:spPr>
          <a:xfrm>
            <a:off x="1072055" y="2196331"/>
            <a:ext cx="10762593" cy="2161934"/>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0" name="Rectangle 19"/>
          <p:cNvSpPr/>
          <p:nvPr/>
        </p:nvSpPr>
        <p:spPr>
          <a:xfrm>
            <a:off x="1622915" y="2173051"/>
            <a:ext cx="9392596" cy="2185214"/>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select(</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%&gt;%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a:p>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day_count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n_distinct</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err="1">
                <a:solidFill>
                  <a:srgbClr val="8DB4E2"/>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8DB4E2"/>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
        <p:nvSpPr>
          <p:cNvPr id="24" name="Rounded Rectangular Callout 2"/>
          <p:cNvSpPr/>
          <p:nvPr/>
        </p:nvSpPr>
        <p:spPr>
          <a:xfrm rot="10800000" flipH="1">
            <a:off x="7336211" y="925131"/>
            <a:ext cx="2894275" cy="3019345"/>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7336211" y="1289074"/>
            <a:ext cx="292125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of distinct values</a:t>
            </a:r>
            <a:endParaRPr sz="2062" dirty="0">
              <a:solidFill>
                <a:schemeClr val="bg1"/>
              </a:solidFill>
              <a:latin typeface="Calibri"/>
              <a:ea typeface="Calibri"/>
              <a:cs typeface="Calibri"/>
              <a:sym typeface="Calibri"/>
            </a:endParaRPr>
          </a:p>
        </p:txBody>
      </p:sp>
      <p:graphicFrame>
        <p:nvGraphicFramePr>
          <p:cNvPr id="14" name="Table 13">
            <a:extLst>
              <a:ext uri="{FF2B5EF4-FFF2-40B4-BE49-F238E27FC236}">
                <a16:creationId xmlns:a16="http://schemas.microsoft.com/office/drawing/2014/main" id="{6C7B2B3D-CA1C-D847-87EF-F11145D34C0E}"/>
              </a:ext>
            </a:extLst>
          </p:cNvPr>
          <p:cNvGraphicFramePr>
            <a:graphicFrameLocks noGrp="1"/>
          </p:cNvGraphicFramePr>
          <p:nvPr>
            <p:extLst>
              <p:ext uri="{D42A27DB-BD31-4B8C-83A1-F6EECF244321}">
                <p14:modId xmlns:p14="http://schemas.microsoft.com/office/powerpoint/2010/main" val="3788258448"/>
              </p:ext>
            </p:extLst>
          </p:nvPr>
        </p:nvGraphicFramePr>
        <p:xfrm>
          <a:off x="1646781" y="447693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306949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a:xfrm>
            <a:off x="437883" y="2238375"/>
            <a:ext cx="11140224" cy="3998652"/>
          </a:xfrm>
        </p:spPr>
        <p:txBody>
          <a:bodyPr>
            <a:normAutofit fontScale="92500"/>
          </a:bodyPr>
          <a:lstStyle/>
          <a:p>
            <a:r>
              <a:rPr lang="en-US" dirty="0"/>
              <a:t>- Open “05 – Group by and </a:t>
            </a:r>
            <a:r>
              <a:rPr lang="en-US" dirty="0" err="1"/>
              <a:t>Summarize.Rmd</a:t>
            </a:r>
            <a:r>
              <a:rPr lang="en-US" dirty="0"/>
              <a:t>”</a:t>
            </a:r>
          </a:p>
          <a:p>
            <a:r>
              <a:rPr lang="en-US" dirty="0"/>
              <a:t>- Run the setup chunk</a:t>
            </a:r>
          </a:p>
          <a:p>
            <a:r>
              <a:rPr lang="en-US" dirty="0"/>
              <a:t>- Fill-in gaps to calculate: </a:t>
            </a:r>
          </a:p>
          <a:p>
            <a:r>
              <a:rPr lang="en-US" dirty="0"/>
              <a:t>  a) Mean count of orders per `</a:t>
            </a:r>
            <a:r>
              <a:rPr lang="en-US" dirty="0" err="1"/>
              <a:t>pan_day</a:t>
            </a:r>
            <a:r>
              <a:rPr lang="en-US" dirty="0"/>
              <a:t>`</a:t>
            </a:r>
          </a:p>
          <a:p>
            <a:r>
              <a:rPr lang="en-US" dirty="0"/>
              <a:t>  b) Mean count of orders per clinic</a:t>
            </a:r>
          </a:p>
        </p:txBody>
      </p:sp>
    </p:spTree>
    <p:extLst>
      <p:ext uri="{BB962C8B-B14F-4D97-AF65-F5344CB8AC3E}">
        <p14:creationId xmlns:p14="http://schemas.microsoft.com/office/powerpoint/2010/main" val="18783159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31769" y="199102"/>
            <a:ext cx="8466829" cy="6459794"/>
          </a:xfrm>
          <a:prstGeom prst="rect">
            <a:avLst/>
          </a:prstGeom>
        </p:spPr>
      </p:pic>
      <p:pic>
        <p:nvPicPr>
          <p:cNvPr id="3" name="Picture 2"/>
          <p:cNvPicPr>
            <a:picLocks noChangeAspect="1"/>
          </p:cNvPicPr>
          <p:nvPr/>
        </p:nvPicPr>
        <p:blipFill>
          <a:blip r:embed="rId4"/>
          <a:stretch>
            <a:fillRect/>
          </a:stretch>
        </p:blipFill>
        <p:spPr>
          <a:xfrm>
            <a:off x="655682" y="1020403"/>
            <a:ext cx="3152173" cy="5373022"/>
          </a:xfrm>
          <a:prstGeom prst="rect">
            <a:avLst/>
          </a:prstGeom>
          <a:ln w="28575">
            <a:solidFill>
              <a:schemeClr val="tx1"/>
            </a:solidFill>
          </a:ln>
          <a:effectLst>
            <a:outerShdw blurRad="50800" dist="38100" dir="2700000" algn="tl" rotWithShape="0">
              <a:prstClr val="black">
                <a:alpha val="40000"/>
              </a:prstClr>
            </a:outerShdw>
          </a:effectLst>
        </p:spPr>
      </p:pic>
      <p:sp>
        <p:nvSpPr>
          <p:cNvPr id="5" name="Rectangle 4"/>
          <p:cNvSpPr/>
          <p:nvPr/>
        </p:nvSpPr>
        <p:spPr>
          <a:xfrm>
            <a:off x="4336026" y="1622323"/>
            <a:ext cx="1858297" cy="2920180"/>
          </a:xfrm>
          <a:prstGeom prst="rect">
            <a:avLst/>
          </a:prstGeom>
          <a:solidFill>
            <a:schemeClr val="dk1">
              <a:alpha val="52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rapezoid 5"/>
          <p:cNvSpPr/>
          <p:nvPr/>
        </p:nvSpPr>
        <p:spPr>
          <a:xfrm rot="5400000">
            <a:off x="2323261" y="2522364"/>
            <a:ext cx="5368414" cy="2373712"/>
          </a:xfrm>
          <a:custGeom>
            <a:avLst/>
            <a:gdLst>
              <a:gd name="connsiteX0" fmla="*/ 0 w 5368414"/>
              <a:gd name="connsiteY0" fmla="*/ 2373711 h 2373711"/>
              <a:gd name="connsiteX1" fmla="*/ 593428 w 5368414"/>
              <a:gd name="connsiteY1" fmla="*/ 0 h 2373711"/>
              <a:gd name="connsiteX2" fmla="*/ 4774986 w 5368414"/>
              <a:gd name="connsiteY2" fmla="*/ 0 h 2373711"/>
              <a:gd name="connsiteX3" fmla="*/ 5368414 w 5368414"/>
              <a:gd name="connsiteY3" fmla="*/ 2373711 h 2373711"/>
              <a:gd name="connsiteX4" fmla="*/ 0 w 5368414"/>
              <a:gd name="connsiteY4" fmla="*/ 2373711 h 2373711"/>
              <a:gd name="connsiteX0" fmla="*/ 0 w 5368414"/>
              <a:gd name="connsiteY0" fmla="*/ 2373712 h 2373712"/>
              <a:gd name="connsiteX1" fmla="*/ 593428 w 5368414"/>
              <a:gd name="connsiteY1" fmla="*/ 1 h 2373712"/>
              <a:gd name="connsiteX2" fmla="*/ 3498638 w 5368414"/>
              <a:gd name="connsiteY2" fmla="*/ 0 h 2373712"/>
              <a:gd name="connsiteX3" fmla="*/ 5368414 w 5368414"/>
              <a:gd name="connsiteY3" fmla="*/ 2373712 h 2373712"/>
              <a:gd name="connsiteX4" fmla="*/ 0 w 5368414"/>
              <a:gd name="connsiteY4" fmla="*/ 2373712 h 2373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8414" h="2373712">
                <a:moveTo>
                  <a:pt x="0" y="2373712"/>
                </a:moveTo>
                <a:lnTo>
                  <a:pt x="593428" y="1"/>
                </a:lnTo>
                <a:lnTo>
                  <a:pt x="3498638" y="0"/>
                </a:lnTo>
                <a:lnTo>
                  <a:pt x="5368414" y="2373712"/>
                </a:lnTo>
                <a:lnTo>
                  <a:pt x="0" y="2373712"/>
                </a:lnTo>
                <a:close/>
              </a:path>
            </a:pathLst>
          </a:custGeom>
          <a:solidFill>
            <a:schemeClr val="tx1">
              <a:lumMod val="85000"/>
              <a:lumOff val="1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6128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072055" y="1745910"/>
            <a:ext cx="6159054" cy="2280400"/>
          </a:xfrm>
          <a:prstGeom prst="rect">
            <a:avLst/>
          </a:prstGeom>
          <a:noFill/>
          <a:ln>
            <a:noFill/>
          </a:ln>
        </p:spPr>
        <p:txBody>
          <a:bodyPr spcFirstLastPara="1" wrap="square" lIns="0" tIns="6455" rIns="0" bIns="0" anchor="t" anchorCtr="0">
            <a:noAutofit/>
          </a:bodyPr>
          <a:lstStyle/>
          <a:p>
            <a:pPr marL="464003" indent="-457200">
              <a:buFont typeface="Arial" charset="0"/>
              <a:buChar char="•"/>
            </a:pPr>
            <a:endParaRPr lang="en-US" sz="2800" dirty="0">
              <a:latin typeface="Calibri"/>
              <a:ea typeface="Calibri"/>
              <a:cs typeface="Calibri"/>
              <a:sym typeface="Calibri"/>
            </a:endParaRPr>
          </a:p>
          <a:p>
            <a:pPr marL="464003" indent="-457200">
              <a:buFont typeface="Arial" charset="0"/>
              <a:buChar char="•"/>
            </a:pPr>
            <a:r>
              <a:rPr lang="en-US" sz="2800" dirty="0">
                <a:latin typeface="Calibri"/>
                <a:ea typeface="Calibri"/>
                <a:cs typeface="Calibri"/>
                <a:sym typeface="Calibri"/>
              </a:rPr>
              <a:t>Last pandemic day (in data)</a:t>
            </a:r>
            <a:br>
              <a:rPr lang="en-US" sz="2800" dirty="0">
                <a:latin typeface="Calibri"/>
                <a:ea typeface="Calibri"/>
                <a:cs typeface="Calibri"/>
                <a:sym typeface="Calibri"/>
              </a:rPr>
            </a:br>
            <a:endParaRPr lang="en-US" sz="2800" dirty="0">
              <a:latin typeface="Calibri"/>
              <a:ea typeface="Calibri"/>
              <a:cs typeface="Calibri"/>
              <a:sym typeface="Calibri"/>
            </a:endParaRPr>
          </a:p>
          <a:p>
            <a:pPr marL="464003" indent="-457200">
              <a:buFont typeface="Arial" charset="0"/>
              <a:buChar char="•"/>
            </a:pPr>
            <a:r>
              <a:rPr lang="en-US" sz="2800" dirty="0">
                <a:latin typeface="Calibri"/>
                <a:ea typeface="Calibri"/>
                <a:cs typeface="Calibri"/>
                <a:sym typeface="Calibri"/>
              </a:rPr>
              <a:t>Median turnaround time</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4820294" cy="923330"/>
          </a:xfrm>
          <a:prstGeom prst="rect">
            <a:avLst/>
          </a:prstGeom>
          <a:noFill/>
        </p:spPr>
        <p:txBody>
          <a:bodyPr wrap="none" rtlCol="0">
            <a:spAutoFit/>
          </a:bodyPr>
          <a:lstStyle/>
          <a:p>
            <a:r>
              <a:rPr lang="en-US" sz="5400" dirty="0">
                <a:latin typeface="+mj-lt"/>
                <a:sym typeface="Calibri"/>
              </a:rPr>
              <a:t>summarize() examples</a:t>
            </a:r>
            <a:endParaRPr lang="en-US" sz="5400" dirty="0">
              <a:latin typeface="+mj-lt"/>
            </a:endParaRPr>
          </a:p>
        </p:txBody>
      </p:sp>
    </p:spTree>
    <p:extLst>
      <p:ext uri="{BB962C8B-B14F-4D97-AF65-F5344CB8AC3E}">
        <p14:creationId xmlns:p14="http://schemas.microsoft.com/office/powerpoint/2010/main" val="8983964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#2</a:t>
            </a:r>
          </a:p>
        </p:txBody>
      </p:sp>
      <p:sp>
        <p:nvSpPr>
          <p:cNvPr id="7"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p:txBody>
          <a:bodyPr/>
          <a:lstStyle/>
          <a:p>
            <a:pPr marL="0" indent="0">
              <a:buNone/>
            </a:pPr>
            <a:r>
              <a:rPr lang="en-US" u="sng" dirty="0"/>
              <a:t>Consider:</a:t>
            </a:r>
          </a:p>
          <a:p>
            <a:pPr marL="0" indent="0">
              <a:buNone/>
            </a:pPr>
            <a:r>
              <a:rPr lang="en-US" dirty="0"/>
              <a:t>How would you calculate the median number of orders per day?</a:t>
            </a:r>
          </a:p>
        </p:txBody>
      </p:sp>
      <p:pic>
        <p:nvPicPr>
          <p:cNvPr id="4" name="Picture 3"/>
          <p:cNvPicPr>
            <a:picLocks noChangeAspect="1"/>
          </p:cNvPicPr>
          <p:nvPr/>
        </p:nvPicPr>
        <p:blipFill>
          <a:blip r:embed="rId3"/>
          <a:stretch>
            <a:fillRect/>
          </a:stretch>
        </p:blipFill>
        <p:spPr>
          <a:xfrm>
            <a:off x="9398000" y="5194300"/>
            <a:ext cx="2692400" cy="1498600"/>
          </a:xfrm>
          <a:prstGeom prst="rect">
            <a:avLst/>
          </a:prstGeom>
        </p:spPr>
      </p:pic>
    </p:spTree>
    <p:extLst>
      <p:ext uri="{BB962C8B-B14F-4D97-AF65-F5344CB8AC3E}">
        <p14:creationId xmlns:p14="http://schemas.microsoft.com/office/powerpoint/2010/main" val="1093899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err="1">
                <a:solidFill>
                  <a:schemeClr val="tx1"/>
                </a:solidFill>
              </a:rPr>
              <a:t>group_by</a:t>
            </a:r>
            <a:r>
              <a:rPr lang="en-US" sz="5400" dirty="0">
                <a:solidFill>
                  <a:schemeClr val="tx1"/>
                </a:solidFill>
              </a:rPr>
              <a:t>()</a:t>
            </a:r>
            <a:endParaRPr lang="en-US" dirty="0">
              <a:solidFill>
                <a:schemeClr val="tx1"/>
              </a:solidFill>
            </a:endParaRPr>
          </a:p>
        </p:txBody>
      </p:sp>
    </p:spTree>
    <p:extLst>
      <p:ext uri="{BB962C8B-B14F-4D97-AF65-F5344CB8AC3E}">
        <p14:creationId xmlns:p14="http://schemas.microsoft.com/office/powerpoint/2010/main" val="478047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oogle Shape;154;p18"/>
          <p:cNvGraphicFramePr/>
          <p:nvPr/>
        </p:nvGraphicFramePr>
        <p:xfrm>
          <a:off x="1629651" y="2861916"/>
          <a:ext cx="3622445"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5811233" y="2941197"/>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Google Shape;154;p18"/>
          <p:cNvGraphicFramePr/>
          <p:nvPr/>
        </p:nvGraphicFramePr>
        <p:xfrm>
          <a:off x="7218468" y="2552806"/>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bl>
          </a:graphicData>
        </a:graphic>
      </p:graphicFrame>
      <p:sp>
        <p:nvSpPr>
          <p:cNvPr id="7" name="TextBox 6"/>
          <p:cNvSpPr txBox="1"/>
          <p:nvPr/>
        </p:nvSpPr>
        <p:spPr>
          <a:xfrm>
            <a:off x="951213" y="686765"/>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9" name="Google Shape;154;p18"/>
          <p:cNvGraphicFramePr/>
          <p:nvPr/>
        </p:nvGraphicFramePr>
        <p:xfrm>
          <a:off x="7510605" y="3129289"/>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bl>
          </a:graphicData>
        </a:graphic>
      </p:graphicFrame>
      <p:graphicFrame>
        <p:nvGraphicFramePr>
          <p:cNvPr id="10" name="Google Shape;154;p18"/>
          <p:cNvGraphicFramePr/>
          <p:nvPr/>
        </p:nvGraphicFramePr>
        <p:xfrm>
          <a:off x="7802743" y="3705772"/>
          <a:ext cx="3622445" cy="1152966"/>
        </p:xfrm>
        <a:graphic>
          <a:graphicData uri="http://schemas.openxmlformats.org/drawingml/2006/table">
            <a:tbl>
              <a:tblPr firstRow="1" bandRow="1">
                <a:noFill/>
                <a:effectLst>
                  <a:outerShdw blurRad="50800" dist="533400" dir="2700000" algn="tl" rotWithShape="0">
                    <a:prstClr val="black">
                      <a:alpha val="40000"/>
                    </a:prstClr>
                  </a:outerShdw>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gridCol w="1220498">
                  <a:extLst>
                    <a:ext uri="{9D8B030D-6E8A-4147-A177-3AD203B41FA5}">
                      <a16:colId xmlns:a16="http://schemas.microsoft.com/office/drawing/2014/main" val="20003"/>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960996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72054" y="712657"/>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645979"/>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704322"/>
            <a:ext cx="842445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a:solidFill>
                  <a:srgbClr val="538DD5"/>
                </a:solidFill>
                <a:latin typeface="Consolas" panose="020B0609020204030204" pitchFamily="49" charset="0"/>
                <a:ea typeface="Courier New"/>
                <a:cs typeface="Consolas" panose="020B0609020204030204" pitchFamily="49" charset="0"/>
                <a:sym typeface="Courier New"/>
              </a:rPr>
              <a:t>variable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8" name="Google Shape;137;p17"/>
          <p:cNvSpPr/>
          <p:nvPr/>
        </p:nvSpPr>
        <p:spPr>
          <a:xfrm>
            <a:off x="3055666" y="3774494"/>
            <a:ext cx="3135583" cy="2033420"/>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 name="connsiteX0" fmla="*/ 0 w 2183801"/>
              <a:gd name="connsiteY0" fmla="*/ 1129596 h 2448216"/>
              <a:gd name="connsiteX1" fmla="*/ 263730 w 2183801"/>
              <a:gd name="connsiteY1" fmla="*/ 865866 h 2448216"/>
              <a:gd name="connsiteX2" fmla="*/ 1209057 w 2183801"/>
              <a:gd name="connsiteY2" fmla="*/ 843552 h 2448216"/>
              <a:gd name="connsiteX3" fmla="*/ 1806423 w 2183801"/>
              <a:gd name="connsiteY3" fmla="*/ 0 h 2448216"/>
              <a:gd name="connsiteX4" fmla="*/ 1478117 w 2183801"/>
              <a:gd name="connsiteY4" fmla="*/ 877024 h 2448216"/>
              <a:gd name="connsiteX5" fmla="*/ 1920071 w 2183801"/>
              <a:gd name="connsiteY5" fmla="*/ 865866 h 2448216"/>
              <a:gd name="connsiteX6" fmla="*/ 2183801 w 2183801"/>
              <a:gd name="connsiteY6" fmla="*/ 1129596 h 2448216"/>
              <a:gd name="connsiteX7" fmla="*/ 2183801 w 2183801"/>
              <a:gd name="connsiteY7" fmla="*/ 1129591 h 2448216"/>
              <a:gd name="connsiteX8" fmla="*/ 2183801 w 2183801"/>
              <a:gd name="connsiteY8" fmla="*/ 1129591 h 2448216"/>
              <a:gd name="connsiteX9" fmla="*/ 2183801 w 2183801"/>
              <a:gd name="connsiteY9" fmla="*/ 1525179 h 2448216"/>
              <a:gd name="connsiteX10" fmla="*/ 2183801 w 2183801"/>
              <a:gd name="connsiteY10" fmla="*/ 2184486 h 2448216"/>
              <a:gd name="connsiteX11" fmla="*/ 1920071 w 2183801"/>
              <a:gd name="connsiteY11" fmla="*/ 2448216 h 2448216"/>
              <a:gd name="connsiteX12" fmla="*/ 909917 w 2183801"/>
              <a:gd name="connsiteY12" fmla="*/ 2448216 h 2448216"/>
              <a:gd name="connsiteX13" fmla="*/ 363967 w 2183801"/>
              <a:gd name="connsiteY13" fmla="*/ 2448216 h 2448216"/>
              <a:gd name="connsiteX14" fmla="*/ 363967 w 2183801"/>
              <a:gd name="connsiteY14" fmla="*/ 2448216 h 2448216"/>
              <a:gd name="connsiteX15" fmla="*/ 263730 w 2183801"/>
              <a:gd name="connsiteY15" fmla="*/ 2448216 h 2448216"/>
              <a:gd name="connsiteX16" fmla="*/ 0 w 2183801"/>
              <a:gd name="connsiteY16" fmla="*/ 2184486 h 2448216"/>
              <a:gd name="connsiteX17" fmla="*/ 0 w 2183801"/>
              <a:gd name="connsiteY17" fmla="*/ 1525179 h 2448216"/>
              <a:gd name="connsiteX18" fmla="*/ 0 w 2183801"/>
              <a:gd name="connsiteY18" fmla="*/ 1129591 h 2448216"/>
              <a:gd name="connsiteX19" fmla="*/ 0 w 2183801"/>
              <a:gd name="connsiteY19" fmla="*/ 1129591 h 2448216"/>
              <a:gd name="connsiteX20" fmla="*/ 0 w 2183801"/>
              <a:gd name="connsiteY20" fmla="*/ 1129596 h 2448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448216">
                <a:moveTo>
                  <a:pt x="0" y="1129596"/>
                </a:moveTo>
                <a:cubicBezTo>
                  <a:pt x="0" y="983942"/>
                  <a:pt x="118076" y="865866"/>
                  <a:pt x="263730" y="865866"/>
                </a:cubicBezTo>
                <a:lnTo>
                  <a:pt x="1209057" y="843552"/>
                </a:lnTo>
                <a:lnTo>
                  <a:pt x="1806423" y="0"/>
                </a:lnTo>
                <a:lnTo>
                  <a:pt x="1478117" y="877024"/>
                </a:lnTo>
                <a:lnTo>
                  <a:pt x="1920071" y="865866"/>
                </a:lnTo>
                <a:cubicBezTo>
                  <a:pt x="2065725" y="865866"/>
                  <a:pt x="2183801" y="983942"/>
                  <a:pt x="2183801" y="1129596"/>
                </a:cubicBezTo>
                <a:lnTo>
                  <a:pt x="2183801" y="1129591"/>
                </a:lnTo>
                <a:lnTo>
                  <a:pt x="2183801" y="1129591"/>
                </a:lnTo>
                <a:lnTo>
                  <a:pt x="2183801" y="1525179"/>
                </a:lnTo>
                <a:lnTo>
                  <a:pt x="2183801" y="2184486"/>
                </a:lnTo>
                <a:cubicBezTo>
                  <a:pt x="2183801" y="2330140"/>
                  <a:pt x="2065725" y="2448216"/>
                  <a:pt x="1920071" y="2448216"/>
                </a:cubicBezTo>
                <a:lnTo>
                  <a:pt x="909917" y="2448216"/>
                </a:lnTo>
                <a:lnTo>
                  <a:pt x="363967" y="2448216"/>
                </a:lnTo>
                <a:lnTo>
                  <a:pt x="363967" y="2448216"/>
                </a:lnTo>
                <a:lnTo>
                  <a:pt x="263730" y="2448216"/>
                </a:lnTo>
                <a:cubicBezTo>
                  <a:pt x="118076" y="2448216"/>
                  <a:pt x="0" y="2330140"/>
                  <a:pt x="0" y="2184486"/>
                </a:cubicBezTo>
                <a:lnTo>
                  <a:pt x="0" y="1525179"/>
                </a:lnTo>
                <a:lnTo>
                  <a:pt x="0" y="1129591"/>
                </a:lnTo>
                <a:lnTo>
                  <a:pt x="0" y="1129591"/>
                </a:lnTo>
                <a:lnTo>
                  <a:pt x="0" y="1129596"/>
                </a:lnTo>
                <a:close/>
              </a:path>
            </a:pathLst>
          </a:custGeom>
          <a:solidFill>
            <a:srgbClr val="78AAD6"/>
          </a:solidFill>
          <a:ln>
            <a:noFill/>
          </a:ln>
        </p:spPr>
        <p:txBody>
          <a:bodyPr spcFirstLastPara="1" wrap="square" lIns="0" tIns="0" rIns="0" bIns="0" anchor="t" anchorCtr="0">
            <a:noAutofit/>
          </a:bodyPr>
          <a:lstStyle/>
          <a:p>
            <a:endParaRPr sz="964"/>
          </a:p>
        </p:txBody>
      </p:sp>
      <p:sp>
        <p:nvSpPr>
          <p:cNvPr id="9" name="Google Shape;138;p17"/>
          <p:cNvSpPr txBox="1"/>
          <p:nvPr/>
        </p:nvSpPr>
        <p:spPr>
          <a:xfrm>
            <a:off x="3210763" y="4664104"/>
            <a:ext cx="2913812"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of variable to group by</a:t>
            </a:r>
            <a:endParaRPr sz="2800" dirty="0">
              <a:latin typeface="Trebuchet MS"/>
              <a:ea typeface="Trebuchet MS"/>
              <a:cs typeface="Trebuchet MS"/>
              <a:sym typeface="Trebuchet MS"/>
            </a:endParaRPr>
          </a:p>
        </p:txBody>
      </p:sp>
      <p:sp>
        <p:nvSpPr>
          <p:cNvPr id="13" name="Google Shape;296;p32"/>
          <p:cNvSpPr txBox="1"/>
          <p:nvPr/>
        </p:nvSpPr>
        <p:spPr>
          <a:xfrm>
            <a:off x="1072054" y="2075342"/>
            <a:ext cx="1076259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Grouping observations based on a specific </a:t>
            </a:r>
            <a:r>
              <a:rPr lang="en-US" sz="3200" i="1" dirty="0">
                <a:solidFill>
                  <a:srgbClr val="0070C0"/>
                </a:solidFill>
                <a:latin typeface="Calibri"/>
                <a:ea typeface="Calibri"/>
                <a:cs typeface="Calibri"/>
                <a:sym typeface="Calibri"/>
              </a:rPr>
              <a:t>variable</a:t>
            </a:r>
            <a:r>
              <a:rPr lang="en-US" sz="3200" i="1" dirty="0">
                <a:latin typeface="Calibri"/>
                <a:ea typeface="Calibri"/>
                <a:cs typeface="Calibri"/>
                <a:sym typeface="Calibri"/>
              </a:rPr>
              <a:t>’s values</a:t>
            </a:r>
            <a:endParaRPr sz="3200" i="1" dirty="0">
              <a:latin typeface="Calibri"/>
              <a:ea typeface="Calibri"/>
              <a:cs typeface="Calibri"/>
              <a:sym typeface="Calibri"/>
            </a:endParaRPr>
          </a:p>
        </p:txBody>
      </p:sp>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924504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255454"/>
            <a:ext cx="10762593" cy="128415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313797"/>
            <a:ext cx="8424455"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endPar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endParaRP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7335447"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endParaRPr sz="3200" i="1" dirty="0">
              <a:solidFill>
                <a:srgbClr val="0070C0"/>
              </a:solidFill>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2" name="Picture 11">
            <a:extLst>
              <a:ext uri="{FF2B5EF4-FFF2-40B4-BE49-F238E27FC236}">
                <a16:creationId xmlns:a16="http://schemas.microsoft.com/office/drawing/2014/main" id="{8DF64473-2DDE-EB4D-8BA5-28D9E3923954}"/>
              </a:ext>
            </a:extLst>
          </p:cNvPr>
          <p:cNvPicPr>
            <a:picLocks noChangeAspect="1"/>
          </p:cNvPicPr>
          <p:nvPr/>
        </p:nvPicPr>
        <p:blipFill>
          <a:blip r:embed="rId4"/>
          <a:stretch>
            <a:fillRect/>
          </a:stretch>
        </p:blipFill>
        <p:spPr>
          <a:xfrm>
            <a:off x="1884475" y="3732530"/>
            <a:ext cx="5921437" cy="2713992"/>
          </a:xfrm>
          <a:prstGeom prst="rect">
            <a:avLst/>
          </a:prstGeom>
        </p:spPr>
      </p:pic>
      <p:sp>
        <p:nvSpPr>
          <p:cNvPr id="14" name="Rounded Rectangle 13">
            <a:extLst>
              <a:ext uri="{FF2B5EF4-FFF2-40B4-BE49-F238E27FC236}">
                <a16:creationId xmlns:a16="http://schemas.microsoft.com/office/drawing/2014/main" id="{8D4421FF-4B94-2142-9F28-7551BEAB67CA}"/>
              </a:ext>
            </a:extLst>
          </p:cNvPr>
          <p:cNvSpPr/>
          <p:nvPr/>
        </p:nvSpPr>
        <p:spPr>
          <a:xfrm>
            <a:off x="1899223" y="4049031"/>
            <a:ext cx="3356973" cy="301213"/>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1644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80759" y="742329"/>
            <a:ext cx="2628989" cy="923330"/>
          </a:xfrm>
          <a:prstGeom prst="rect">
            <a:avLst/>
          </a:prstGeom>
          <a:noFill/>
        </p:spPr>
        <p:txBody>
          <a:bodyPr wrap="none" rtlCol="0">
            <a:spAutoFit/>
          </a:bodyPr>
          <a:lstStyle/>
          <a:p>
            <a:r>
              <a:rPr lang="en-US" sz="5400" dirty="0" err="1">
                <a:latin typeface="+mj-lt"/>
                <a:sym typeface="Calibri"/>
              </a:rPr>
              <a:t>group_by</a:t>
            </a:r>
            <a:r>
              <a:rPr lang="en-US" sz="5400" dirty="0">
                <a:latin typeface="Calibri"/>
                <a:sym typeface="Calibri"/>
              </a:rPr>
              <a:t>()</a:t>
            </a:r>
            <a:endParaRPr lang="en-US" dirty="0"/>
          </a:p>
        </p:txBody>
      </p:sp>
      <p:sp>
        <p:nvSpPr>
          <p:cNvPr id="5" name="Google Shape;131;p17"/>
          <p:cNvSpPr/>
          <p:nvPr/>
        </p:nvSpPr>
        <p:spPr>
          <a:xfrm>
            <a:off x="1072055" y="2255454"/>
            <a:ext cx="10762593" cy="1628003"/>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1760075" y="2313797"/>
            <a:ext cx="9392596" cy="1569660"/>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select(</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mrn</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pan_day</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bg2">
                    <a:lumMod val="90000"/>
                  </a:schemeClr>
                </a:solidFill>
                <a:latin typeface="Consolas" panose="020B0609020204030204" pitchFamily="49" charset="0"/>
                <a:ea typeface="Courier New"/>
                <a:cs typeface="Consolas" panose="020B0609020204030204" pitchFamily="49" charset="0"/>
                <a:sym typeface="Courier New"/>
              </a:rPr>
              <a:t>clinic_name</a:t>
            </a:r>
            <a:r>
              <a:rPr lang="en-US" sz="3200" dirty="0">
                <a:solidFill>
                  <a:schemeClr val="bg2">
                    <a:lumMod val="90000"/>
                  </a:schemeClr>
                </a:solidFill>
                <a:latin typeface="Consolas" panose="020B0609020204030204" pitchFamily="49" charset="0"/>
                <a:ea typeface="Courier New"/>
                <a:cs typeface="Consolas" panose="020B0609020204030204" pitchFamily="49" charset="0"/>
                <a:sym typeface="Courier New"/>
              </a:rPr>
              <a:t>) %&gt;% </a:t>
            </a:r>
          </a:p>
          <a:p>
            <a:r>
              <a:rPr lang="en-US" sz="3200" dirty="0">
                <a:latin typeface="Consolas" panose="020B0609020204030204" pitchFamily="49" charset="0"/>
                <a:ea typeface="Courier New"/>
                <a:cs typeface="Consolas" panose="020B0609020204030204" pitchFamily="49" charset="0"/>
                <a:sym typeface="Courier New"/>
              </a:rPr>
              <a:t>	</a:t>
            </a:r>
            <a:r>
              <a:rPr lang="en-US" sz="3200" dirty="0" err="1">
                <a:latin typeface="Consolas" panose="020B0609020204030204" pitchFamily="49" charset="0"/>
                <a:ea typeface="Courier New"/>
                <a:cs typeface="Consolas" panose="020B0609020204030204" pitchFamily="49" charset="0"/>
                <a:sym typeface="Courier New"/>
              </a:rPr>
              <a:t>group_by</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pan_day</a:t>
            </a:r>
            <a:r>
              <a:rPr lang="en-US" sz="32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clinic_name</a:t>
            </a:r>
            <a:r>
              <a:rPr lang="en-US" sz="3200" dirty="0">
                <a:latin typeface="Consolas" panose="020B0609020204030204" pitchFamily="49" charset="0"/>
                <a:ea typeface="Courier New"/>
                <a:cs typeface="Consolas" panose="020B0609020204030204" pitchFamily="49" charset="0"/>
                <a:sym typeface="Courier New"/>
              </a:rPr>
              <a:t>)</a:t>
            </a:r>
            <a:endParaRPr lang="en-US" sz="800" dirty="0"/>
          </a:p>
        </p:txBody>
      </p:sp>
      <p:sp>
        <p:nvSpPr>
          <p:cNvPr id="13" name="Google Shape;296;p32"/>
          <p:cNvSpPr txBox="1"/>
          <p:nvPr/>
        </p:nvSpPr>
        <p:spPr>
          <a:xfrm>
            <a:off x="1100629" y="1684817"/>
            <a:ext cx="9621448" cy="502623"/>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i="1" dirty="0">
                <a:latin typeface="Calibri"/>
                <a:ea typeface="Calibri"/>
                <a:cs typeface="Calibri"/>
                <a:sym typeface="Calibri"/>
              </a:rPr>
              <a:t>Group observations by `</a:t>
            </a:r>
            <a:r>
              <a:rPr lang="en-US" sz="3200" i="1" dirty="0" err="1">
                <a:solidFill>
                  <a:srgbClr val="0070C0"/>
                </a:solidFill>
                <a:latin typeface="Calibri"/>
                <a:ea typeface="Calibri"/>
                <a:cs typeface="Calibri"/>
                <a:sym typeface="Calibri"/>
              </a:rPr>
              <a:t>pan_day</a:t>
            </a:r>
            <a:r>
              <a:rPr lang="en-US" sz="3200" i="1" dirty="0">
                <a:latin typeface="Calibri"/>
                <a:ea typeface="Calibri"/>
                <a:cs typeface="Calibri"/>
                <a:sym typeface="Calibri"/>
              </a:rPr>
              <a:t>` and `</a:t>
            </a:r>
            <a:r>
              <a:rPr lang="en-US" sz="3200" i="1" dirty="0" err="1">
                <a:solidFill>
                  <a:srgbClr val="0070C0"/>
                </a:solidFill>
                <a:latin typeface="Calibri"/>
                <a:ea typeface="Calibri"/>
                <a:cs typeface="Calibri"/>
                <a:sym typeface="Calibri"/>
              </a:rPr>
              <a:t>clinic_name</a:t>
            </a:r>
            <a:r>
              <a:rPr lang="en-US" sz="3200" i="1" dirty="0">
                <a:latin typeface="Calibri"/>
                <a:ea typeface="Calibri"/>
                <a:cs typeface="Calibri"/>
                <a:sym typeface="Calibri"/>
              </a:rPr>
              <a:t>`</a:t>
            </a:r>
            <a:endParaRPr sz="3200" i="1" dirty="0">
              <a:latin typeface="Calibri"/>
              <a:ea typeface="Calibri"/>
              <a:cs typeface="Calibri"/>
              <a:sym typeface="Calibri"/>
            </a:endParaRPr>
          </a:p>
        </p:txBody>
      </p:sp>
      <p:sp>
        <p:nvSpPr>
          <p:cNvPr id="11"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3" name="Picture 2">
            <a:extLst>
              <a:ext uri="{FF2B5EF4-FFF2-40B4-BE49-F238E27FC236}">
                <a16:creationId xmlns:a16="http://schemas.microsoft.com/office/drawing/2014/main" id="{36E539E9-ED60-DF4D-8DB8-036D1A475200}"/>
              </a:ext>
            </a:extLst>
          </p:cNvPr>
          <p:cNvPicPr>
            <a:picLocks noChangeAspect="1"/>
          </p:cNvPicPr>
          <p:nvPr/>
        </p:nvPicPr>
        <p:blipFill>
          <a:blip r:embed="rId4"/>
          <a:stretch>
            <a:fillRect/>
          </a:stretch>
        </p:blipFill>
        <p:spPr>
          <a:xfrm>
            <a:off x="1641987" y="3980967"/>
            <a:ext cx="4999686" cy="2499843"/>
          </a:xfrm>
          <a:prstGeom prst="rect">
            <a:avLst/>
          </a:prstGeom>
        </p:spPr>
      </p:pic>
      <p:sp>
        <p:nvSpPr>
          <p:cNvPr id="12" name="Rounded Rectangle 11">
            <a:extLst>
              <a:ext uri="{FF2B5EF4-FFF2-40B4-BE49-F238E27FC236}">
                <a16:creationId xmlns:a16="http://schemas.microsoft.com/office/drawing/2014/main" id="{4D4E7655-247D-EE4F-844A-69AB1769C681}"/>
              </a:ext>
            </a:extLst>
          </p:cNvPr>
          <p:cNvSpPr/>
          <p:nvPr/>
        </p:nvSpPr>
        <p:spPr>
          <a:xfrm>
            <a:off x="1597744" y="4239423"/>
            <a:ext cx="4999690" cy="309717"/>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21520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2995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err="1">
                <a:solidFill>
                  <a:schemeClr val="tx1"/>
                </a:solidFill>
              </a:rPr>
              <a:t>group_by</a:t>
            </a:r>
            <a:r>
              <a:rPr lang="en-US" sz="5400" dirty="0">
                <a:solidFill>
                  <a:schemeClr val="tx1"/>
                </a:solidFill>
              </a:rPr>
              <a:t>() %&gt;% summarize()</a:t>
            </a:r>
            <a:endParaRPr lang="en-US" dirty="0">
              <a:solidFill>
                <a:schemeClr val="tx1"/>
              </a:solidFill>
            </a:endParaRPr>
          </a:p>
        </p:txBody>
      </p:sp>
    </p:spTree>
    <p:extLst>
      <p:ext uri="{BB962C8B-B14F-4D97-AF65-F5344CB8AC3E}">
        <p14:creationId xmlns:p14="http://schemas.microsoft.com/office/powerpoint/2010/main" val="28275830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90984" y="758471"/>
            <a:ext cx="2468688" cy="923330"/>
          </a:xfrm>
          <a:prstGeom prst="rect">
            <a:avLst/>
          </a:prstGeom>
          <a:noFill/>
        </p:spPr>
        <p:txBody>
          <a:bodyPr wrap="none" rtlCol="0">
            <a:spAutoFit/>
          </a:bodyPr>
          <a:lstStyle/>
          <a:p>
            <a:pPr algn="ctr"/>
            <a:r>
              <a:rPr lang="en-US" sz="5400" dirty="0" err="1">
                <a:latin typeface="+mj-lt"/>
                <a:sym typeface="Calibri"/>
              </a:rPr>
              <a:t>group_by</a:t>
            </a:r>
            <a:r>
              <a:rPr lang="en-US" sz="5400" dirty="0">
                <a:latin typeface="+mj-lt"/>
                <a:sym typeface="Calibri"/>
              </a:rPr>
              <a:t>()</a:t>
            </a:r>
            <a:endParaRPr lang="en-US" sz="5400" dirty="0">
              <a:latin typeface="+mj-lt"/>
            </a:endParaRPr>
          </a:p>
        </p:txBody>
      </p:sp>
      <p:sp>
        <p:nvSpPr>
          <p:cNvPr id="8" name="TextBox 7"/>
          <p:cNvSpPr txBox="1"/>
          <p:nvPr/>
        </p:nvSpPr>
        <p:spPr>
          <a:xfrm>
            <a:off x="5281663" y="783873"/>
            <a:ext cx="2875531" cy="923330"/>
          </a:xfrm>
          <a:prstGeom prst="rect">
            <a:avLst/>
          </a:prstGeom>
          <a:noFill/>
        </p:spPr>
        <p:txBody>
          <a:bodyPr wrap="none" rtlCol="0">
            <a:spAutoFit/>
          </a:bodyPr>
          <a:lstStyle/>
          <a:p>
            <a:pPr algn="ctr"/>
            <a:r>
              <a:rPr lang="en-US" sz="5400" dirty="0">
                <a:latin typeface="+mj-lt"/>
                <a:sym typeface="Calibri"/>
              </a:rPr>
              <a:t>summarize</a:t>
            </a:r>
            <a:r>
              <a:rPr lang="en-US" sz="5400" dirty="0">
                <a:latin typeface="Calibri"/>
                <a:sym typeface="Calibri"/>
              </a:rPr>
              <a:t>()</a:t>
            </a:r>
            <a:endParaRPr lang="en-US" dirty="0"/>
          </a:p>
        </p:txBody>
      </p:sp>
      <p:sp>
        <p:nvSpPr>
          <p:cNvPr id="9" name="TextBox 8"/>
          <p:cNvSpPr txBox="1"/>
          <p:nvPr/>
        </p:nvSpPr>
        <p:spPr>
          <a:xfrm>
            <a:off x="3521410" y="831373"/>
            <a:ext cx="1598515" cy="923330"/>
          </a:xfrm>
          <a:prstGeom prst="rect">
            <a:avLst/>
          </a:prstGeom>
          <a:noFill/>
        </p:spPr>
        <p:txBody>
          <a:bodyPr wrap="none" rtlCol="0">
            <a:spAutoFit/>
          </a:bodyPr>
          <a:lstStyle/>
          <a:p>
            <a:r>
              <a:rPr lang="en-US" sz="5400" dirty="0">
                <a:latin typeface="+mj-lt"/>
                <a:sym typeface="Calibri"/>
              </a:rPr>
              <a:t>%&gt;%</a:t>
            </a:r>
            <a:endParaRPr lang="en-US" sz="5400" dirty="0">
              <a:latin typeface="+mj-lt"/>
            </a:endParaRPr>
          </a:p>
        </p:txBody>
      </p:sp>
      <p:graphicFrame>
        <p:nvGraphicFramePr>
          <p:cNvPr id="3" name="Google Shape;154;p18"/>
          <p:cNvGraphicFramePr/>
          <p:nvPr/>
        </p:nvGraphicFramePr>
        <p:xfrm>
          <a:off x="1606351" y="2967054"/>
          <a:ext cx="2401947" cy="2690254"/>
        </p:xfrm>
        <a:graphic>
          <a:graphicData uri="http://schemas.openxmlformats.org/drawingml/2006/table">
            <a:tbl>
              <a:tblPr firstRow="1" bandRow="1">
                <a:noFill/>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4" name="Right Arrow 3"/>
          <p:cNvSpPr/>
          <p:nvPr/>
        </p:nvSpPr>
        <p:spPr>
          <a:xfrm>
            <a:off x="4268089" y="396051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8077727" y="4303413"/>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p:cNvGrpSpPr/>
          <p:nvPr/>
        </p:nvGrpSpPr>
        <p:grpSpPr>
          <a:xfrm>
            <a:off x="5350840" y="2931327"/>
            <a:ext cx="2476438" cy="2690254"/>
            <a:chOff x="4377469" y="1940727"/>
            <a:chExt cx="2476438" cy="2690254"/>
          </a:xfrm>
        </p:grpSpPr>
        <p:graphicFrame>
          <p:nvGraphicFramePr>
            <p:cNvPr id="5" name="Google Shape;154;p18"/>
            <p:cNvGraphicFramePr/>
            <p:nvPr/>
          </p:nvGraphicFramePr>
          <p:xfrm>
            <a:off x="4451960" y="1940727"/>
            <a:ext cx="2401947" cy="2690254"/>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gridCol w="992072">
                    <a:extLst>
                      <a:ext uri="{9D8B030D-6E8A-4147-A177-3AD203B41FA5}">
                        <a16:colId xmlns:a16="http://schemas.microsoft.com/office/drawing/2014/main" val="20002"/>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384322">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sp>
          <p:nvSpPr>
            <p:cNvPr id="11" name="Rounded Rectangle 10"/>
            <p:cNvSpPr/>
            <p:nvPr/>
          </p:nvSpPr>
          <p:spPr>
            <a:xfrm>
              <a:off x="4377470" y="2241176"/>
              <a:ext cx="2476437" cy="896471"/>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Rounded Rectangle 11"/>
            <p:cNvSpPr/>
            <p:nvPr/>
          </p:nvSpPr>
          <p:spPr>
            <a:xfrm>
              <a:off x="4377470" y="3122313"/>
              <a:ext cx="2476437" cy="685800"/>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ounded Rectangle 12"/>
            <p:cNvSpPr/>
            <p:nvPr/>
          </p:nvSpPr>
          <p:spPr>
            <a:xfrm>
              <a:off x="4377469" y="3808113"/>
              <a:ext cx="2476437" cy="754334"/>
            </a:xfrm>
            <a:prstGeom prst="roundRect">
              <a:avLst/>
            </a:prstGeom>
            <a:noFill/>
            <a:ln w="57150"/>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aphicFrame>
        <p:nvGraphicFramePr>
          <p:cNvPr id="14" name="Google Shape;154;p18"/>
          <p:cNvGraphicFramePr/>
          <p:nvPr/>
        </p:nvGraphicFramePr>
        <p:xfrm>
          <a:off x="9169819" y="3482785"/>
          <a:ext cx="1409875" cy="1537288"/>
        </p:xfrm>
        <a:graphic>
          <a:graphicData uri="http://schemas.openxmlformats.org/drawingml/2006/table">
            <a:tbl>
              <a:tblPr firstRow="1" bandRow="1">
                <a:noFill/>
                <a:effectLst/>
              </a:tblPr>
              <a:tblGrid>
                <a:gridCol w="724508">
                  <a:extLst>
                    <a:ext uri="{9D8B030D-6E8A-4147-A177-3AD203B41FA5}">
                      <a16:colId xmlns:a16="http://schemas.microsoft.com/office/drawing/2014/main" val="20000"/>
                    </a:ext>
                  </a:extLst>
                </a:gridCol>
                <a:gridCol w="685367">
                  <a:extLst>
                    <a:ext uri="{9D8B030D-6E8A-4147-A177-3AD203B41FA5}">
                      <a16:colId xmlns:a16="http://schemas.microsoft.com/office/drawing/2014/main" val="20001"/>
                    </a:ext>
                  </a:extLst>
                </a:gridCol>
              </a:tblGrid>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tx1">
                        <a:lumMod val="95000"/>
                        <a:lumOff val="5000"/>
                      </a:schemeClr>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solidFill>
                  </a:tcPr>
                </a:tc>
                <a:extLst>
                  <a:ext uri="{0D108BD9-81ED-4DB2-BD59-A6C34878D82A}">
                    <a16:rowId xmlns:a16="http://schemas.microsoft.com/office/drawing/2014/main" val="10000"/>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3908F"/>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1"/>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3"/>
                  </a:ext>
                </a:extLst>
              </a:tr>
              <a:tr h="384322">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8DB4E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chemeClr val="accent6">
                        <a:lumMod val="60000"/>
                        <a:lumOff val="40000"/>
                      </a:schemeClr>
                    </a:solidFill>
                  </a:tcPr>
                </a:tc>
                <a:extLst>
                  <a:ext uri="{0D108BD9-81ED-4DB2-BD59-A6C34878D82A}">
                    <a16:rowId xmlns:a16="http://schemas.microsoft.com/office/drawing/2014/main" val="10006"/>
                  </a:ext>
                </a:extLst>
              </a:tr>
            </a:tbl>
          </a:graphicData>
        </a:graphic>
      </p:graphicFrame>
      <p:sp>
        <p:nvSpPr>
          <p:cNvPr id="1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296;p32"/>
          <p:cNvSpPr txBox="1"/>
          <p:nvPr/>
        </p:nvSpPr>
        <p:spPr>
          <a:xfrm>
            <a:off x="1510050" y="2115906"/>
            <a:ext cx="7411101" cy="890808"/>
          </a:xfrm>
          <a:prstGeom prst="rect">
            <a:avLst/>
          </a:prstGeom>
          <a:noFill/>
          <a:ln>
            <a:noFill/>
          </a:ln>
        </p:spPr>
        <p:txBody>
          <a:bodyPr spcFirstLastPara="1" wrap="square" lIns="0" tIns="6455" rIns="0" bIns="0" anchor="t" anchorCtr="0">
            <a:noAutofit/>
          </a:bodyPr>
          <a:lstStyle/>
          <a:p>
            <a:pPr marL="6803"/>
            <a:r>
              <a:rPr lang="en-US" sz="3600" dirty="0">
                <a:latin typeface="Calibri"/>
                <a:ea typeface="Calibri"/>
                <a:cs typeface="Calibri"/>
                <a:sym typeface="Calibri"/>
              </a:rPr>
              <a:t>Make summaries of your data </a:t>
            </a:r>
            <a:r>
              <a:rPr lang="en-US" sz="3600" i="1" dirty="0">
                <a:latin typeface="Calibri"/>
                <a:ea typeface="Calibri"/>
                <a:cs typeface="Calibri"/>
                <a:sym typeface="Calibri"/>
              </a:rPr>
              <a:t>by group</a:t>
            </a:r>
            <a:endParaRPr sz="3600" i="1" dirty="0">
              <a:latin typeface="Calibri"/>
              <a:ea typeface="Calibri"/>
              <a:cs typeface="Calibri"/>
              <a:sym typeface="Calibri"/>
            </a:endParaRPr>
          </a:p>
        </p:txBody>
      </p:sp>
      <p:sp>
        <p:nvSpPr>
          <p:cNvPr id="18" name="Right Arrow 17"/>
          <p:cNvSpPr/>
          <p:nvPr/>
        </p:nvSpPr>
        <p:spPr>
          <a:xfrm rot="611046">
            <a:off x="8077727" y="3682611"/>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rot="20988954" flipV="1">
            <a:off x="8077727" y="4892854"/>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2260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3635946824"/>
              </p:ext>
            </p:extLst>
          </p:nvPr>
        </p:nvGraphicFramePr>
        <p:xfrm>
          <a:off x="6655443" y="4358675"/>
          <a:ext cx="2051392" cy="86186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1800" b="0" i="0" kern="1200" dirty="0">
                          <a:solidFill>
                            <a:schemeClr val="tx1"/>
                          </a:solidFill>
                          <a:effectLst/>
                          <a:latin typeface="+mn-lt"/>
                          <a:ea typeface="+mn-ea"/>
                          <a:cs typeface="+mn-cs"/>
                        </a:rPr>
                        <a:t>15524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Tree>
    <p:extLst>
      <p:ext uri="{BB962C8B-B14F-4D97-AF65-F5344CB8AC3E}">
        <p14:creationId xmlns:p14="http://schemas.microsoft.com/office/powerpoint/2010/main" val="288509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6" name="TextBox 25"/>
          <p:cNvSpPr txBox="1"/>
          <p:nvPr/>
        </p:nvSpPr>
        <p:spPr>
          <a:xfrm>
            <a:off x="815160" y="763285"/>
            <a:ext cx="6825971"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2607393646"/>
              </p:ext>
            </p:extLst>
          </p:nvPr>
        </p:nvGraphicFramePr>
        <p:xfrm>
          <a:off x="8606339" y="4310789"/>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1</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2</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778434246"/>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3</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3860153828"/>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25789013"/>
                  </a:ext>
                </a:extLst>
              </a:tr>
            </a:tbl>
          </a:graphicData>
        </a:graphic>
      </p:graphicFrame>
      <p:sp>
        <p:nvSpPr>
          <p:cNvPr id="14" name="Rectangle 13"/>
          <p:cNvSpPr/>
          <p:nvPr/>
        </p:nvSpPr>
        <p:spPr>
          <a:xfrm>
            <a:off x="1760075" y="2410049"/>
            <a:ext cx="9392596" cy="1323439"/>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rgbClr val="FF0000"/>
                </a:solidFill>
                <a:latin typeface="Consolas" panose="020B0609020204030204" pitchFamily="49" charset="0"/>
                <a:ea typeface="Courier New"/>
                <a:cs typeface="Consolas" panose="020B0609020204030204" pitchFamily="49" charset="0"/>
                <a:sym typeface="Courier New"/>
              </a:rPr>
              <a:t>	</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group_by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a:t>
            </a:r>
            <a:r>
              <a:rPr lang="en-US" sz="2400" dirty="0" err="1">
                <a:solidFill>
                  <a:srgbClr val="FF0000"/>
                </a:solidFill>
                <a:latin typeface="Consolas" panose="020B0609020204030204" pitchFamily="49" charset="0"/>
                <a:ea typeface="Courier New"/>
                <a:cs typeface="Consolas" panose="020B0609020204030204" pitchFamily="49" charset="0"/>
                <a:sym typeface="Courier New"/>
              </a:rPr>
              <a:t>pan_day</a:t>
            </a:r>
            <a:r>
              <a:rPr lang="en-US" sz="2400" dirty="0">
                <a:solidFill>
                  <a:srgbClr val="FF0000"/>
                </a:solidFill>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a:latin typeface="Consolas" panose="020B0609020204030204" pitchFamily="49" charset="0"/>
                <a:ea typeface="Courier New"/>
                <a:cs typeface="Consolas" panose="020B0609020204030204" pitchFamily="49" charset="0"/>
                <a:sym typeface="Courier New"/>
              </a:rPr>
              <a:t>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graphicFrame>
        <p:nvGraphicFramePr>
          <p:cNvPr id="10" name="Table 9">
            <a:extLst>
              <a:ext uri="{FF2B5EF4-FFF2-40B4-BE49-F238E27FC236}">
                <a16:creationId xmlns:a16="http://schemas.microsoft.com/office/drawing/2014/main" id="{F3C7F4C9-73FF-1A4B-95FE-6EB57DA1E636}"/>
              </a:ext>
            </a:extLst>
          </p:cNvPr>
          <p:cNvGraphicFramePr>
            <a:graphicFrameLocks noGrp="1"/>
          </p:cNvGraphicFramePr>
          <p:nvPr>
            <p:extLst>
              <p:ext uri="{D42A27DB-BD31-4B8C-83A1-F6EECF244321}">
                <p14:modId xmlns:p14="http://schemas.microsoft.com/office/powerpoint/2010/main" val="1430495055"/>
              </p:ext>
            </p:extLst>
          </p:nvPr>
        </p:nvGraphicFramePr>
        <p:xfrm>
          <a:off x="6554947" y="4302888"/>
          <a:ext cx="2051392" cy="2139420"/>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1394885157"/>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362528972"/>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9</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FF0000">
                        <a:alpha val="50196"/>
                      </a:srgbClr>
                    </a:solidFill>
                  </a:tcPr>
                </a:tc>
                <a:extLst>
                  <a:ext uri="{0D108BD9-81ED-4DB2-BD59-A6C34878D82A}">
                    <a16:rowId xmlns:a16="http://schemas.microsoft.com/office/drawing/2014/main" val="3121703329"/>
                  </a:ext>
                </a:extLst>
              </a:tr>
            </a:tbl>
          </a:graphicData>
        </a:graphic>
      </p:graphicFrame>
    </p:spTree>
    <p:extLst>
      <p:ext uri="{BB962C8B-B14F-4D97-AF65-F5344CB8AC3E}">
        <p14:creationId xmlns:p14="http://schemas.microsoft.com/office/powerpoint/2010/main" val="882865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6A2D24-E81A-8241-8BE4-10C628CAAAB4}"/>
              </a:ext>
            </a:extLst>
          </p:cNvPr>
          <p:cNvSpPr>
            <a:spLocks noGrp="1"/>
          </p:cNvSpPr>
          <p:nvPr>
            <p:ph type="title"/>
          </p:nvPr>
        </p:nvSpPr>
        <p:spPr>
          <a:xfrm>
            <a:off x="1176528" y="737616"/>
            <a:ext cx="9720072" cy="1499616"/>
          </a:xfrm>
        </p:spPr>
        <p:txBody>
          <a:bodyPr/>
          <a:lstStyle/>
          <a:p>
            <a:r>
              <a:rPr lang="en-US" dirty="0"/>
              <a:t>Your Turn #3</a:t>
            </a:r>
          </a:p>
        </p:txBody>
      </p:sp>
      <p:sp>
        <p:nvSpPr>
          <p:cNvPr id="5" name="Text Placeholder 2">
            <a:extLst>
              <a:ext uri="{FF2B5EF4-FFF2-40B4-BE49-F238E27FC236}">
                <a16:creationId xmlns:a16="http://schemas.microsoft.com/office/drawing/2014/main" id="{0F8623C7-1227-A04A-B096-498B1A18A501}"/>
              </a:ext>
            </a:extLst>
          </p:cNvPr>
          <p:cNvSpPr txBox="1">
            <a:spLocks/>
          </p:cNvSpPr>
          <p:nvPr/>
        </p:nvSpPr>
        <p:spPr>
          <a:xfrm>
            <a:off x="541176" y="2390775"/>
            <a:ext cx="10355424" cy="3178175"/>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4800" kern="1200">
                <a:solidFill>
                  <a:schemeClr val="accent4">
                    <a:lumMod val="75000"/>
                  </a:schemeClr>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20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r>
              <a:rPr lang="en-US" dirty="0"/>
              <a:t>Calculate:</a:t>
            </a:r>
          </a:p>
          <a:p>
            <a:r>
              <a:rPr lang="en-US" dirty="0"/>
              <a:t>a) The median turnaround time for each day</a:t>
            </a:r>
          </a:p>
          <a:p>
            <a:r>
              <a:rPr lang="en-US" dirty="0"/>
              <a:t>b) (</a:t>
            </a:r>
            <a:r>
              <a:rPr lang="en-US" i="1" dirty="0"/>
              <a:t>*Extra*</a:t>
            </a:r>
            <a:r>
              <a:rPr lang="en-US" dirty="0"/>
              <a:t>) The median number of orders per day</a:t>
            </a:r>
          </a:p>
        </p:txBody>
      </p:sp>
    </p:spTree>
    <p:extLst>
      <p:ext uri="{BB962C8B-B14F-4D97-AF65-F5344CB8AC3E}">
        <p14:creationId xmlns:p14="http://schemas.microsoft.com/office/powerpoint/2010/main" val="22059408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 name="TextBox 25"/>
          <p:cNvSpPr txBox="1"/>
          <p:nvPr/>
        </p:nvSpPr>
        <p:spPr>
          <a:xfrm>
            <a:off x="879065" y="766937"/>
            <a:ext cx="8671028" cy="923330"/>
          </a:xfrm>
          <a:prstGeom prst="rect">
            <a:avLst/>
          </a:prstGeom>
          <a:noFill/>
        </p:spPr>
        <p:txBody>
          <a:bodyPr wrap="none" rtlCol="0">
            <a:spAutoFit/>
          </a:bodyPr>
          <a:lstStyle/>
          <a:p>
            <a:r>
              <a:rPr lang="en-US" sz="5400" dirty="0" err="1">
                <a:latin typeface="+mj-lt"/>
                <a:sym typeface="Calibri"/>
              </a:rPr>
              <a:t>group_by</a:t>
            </a:r>
            <a:r>
              <a:rPr lang="en-US" sz="5400" dirty="0">
                <a:latin typeface="+mj-lt"/>
                <a:sym typeface="Calibri"/>
              </a:rPr>
              <a:t>() %&gt;% summarize(): Example</a:t>
            </a:r>
            <a:endParaRPr lang="en-US" sz="5400" dirty="0">
              <a:latin typeface="+mj-lt"/>
            </a:endParaRPr>
          </a:p>
        </p:txBody>
      </p:sp>
      <p:pic>
        <p:nvPicPr>
          <p:cNvPr id="3" name="Picture 2">
            <a:extLst>
              <a:ext uri="{FF2B5EF4-FFF2-40B4-BE49-F238E27FC236}">
                <a16:creationId xmlns:a16="http://schemas.microsoft.com/office/drawing/2014/main" id="{CFB5FE49-312E-2546-8858-C6FC577CCF18}"/>
              </a:ext>
            </a:extLst>
          </p:cNvPr>
          <p:cNvPicPr>
            <a:picLocks noChangeAspect="1"/>
          </p:cNvPicPr>
          <p:nvPr/>
        </p:nvPicPr>
        <p:blipFill>
          <a:blip r:embed="rId4"/>
          <a:stretch>
            <a:fillRect/>
          </a:stretch>
        </p:blipFill>
        <p:spPr>
          <a:xfrm>
            <a:off x="1611163" y="1741833"/>
            <a:ext cx="7938930" cy="4899454"/>
          </a:xfrm>
          <a:prstGeom prst="rect">
            <a:avLst/>
          </a:prstGeom>
        </p:spPr>
      </p:pic>
    </p:spTree>
    <p:extLst>
      <p:ext uri="{BB962C8B-B14F-4D97-AF65-F5344CB8AC3E}">
        <p14:creationId xmlns:p14="http://schemas.microsoft.com/office/powerpoint/2010/main" val="4192247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770537"/>
          </a:xfrm>
          <a:prstGeom prst="rect">
            <a:avLst/>
          </a:prstGeom>
          <a:noFill/>
        </p:spPr>
        <p:txBody>
          <a:bodyPr wrap="square" rtlCol="0">
            <a:spAutoFit/>
          </a:bodyPr>
          <a:lstStyle/>
          <a:p>
            <a:r>
              <a:rPr lang="en-US" sz="4000" dirty="0"/>
              <a:t>Goals</a:t>
            </a:r>
          </a:p>
          <a:p>
            <a:pPr marL="514350" indent="-514350">
              <a:buAutoNum type="arabicPeriod"/>
            </a:pPr>
            <a:r>
              <a:rPr lang="en-US" sz="3200" dirty="0"/>
              <a:t>Learn tools for grouping and summarizing data in R</a:t>
            </a:r>
          </a:p>
          <a:p>
            <a:pPr marL="514350" indent="-514350">
              <a:buAutoNum type="arabicPeriod"/>
            </a:pPr>
            <a:endParaRPr lang="en-US" sz="3200" dirty="0"/>
          </a:p>
          <a:p>
            <a:r>
              <a:rPr lang="en-US" sz="4000" dirty="0"/>
              <a:t>Objectives</a:t>
            </a:r>
          </a:p>
          <a:p>
            <a:pPr marL="457200" indent="-457200">
              <a:lnSpc>
                <a:spcPct val="100000"/>
              </a:lnSpc>
              <a:spcBef>
                <a:spcPts val="0"/>
              </a:spcBef>
              <a:spcAft>
                <a:spcPts val="0"/>
              </a:spcAft>
              <a:buClrTx/>
              <a:buSzTx/>
              <a:buFont typeface="+mj-lt"/>
              <a:buAutoNum type="arabicPeriod"/>
            </a:pPr>
            <a:r>
              <a:rPr lang="en-US" sz="3200" dirty="0"/>
              <a:t>Calculate a summary statistic for a variable using the summarize() function</a:t>
            </a:r>
          </a:p>
          <a:p>
            <a:pPr marL="457200" indent="-457200">
              <a:lnSpc>
                <a:spcPct val="100000"/>
              </a:lnSpc>
              <a:spcBef>
                <a:spcPts val="0"/>
              </a:spcBef>
              <a:spcAft>
                <a:spcPts val="0"/>
              </a:spcAft>
              <a:buClrTx/>
              <a:buSzTx/>
              <a:buFont typeface="+mj-lt"/>
              <a:buAutoNum type="arabicPeriod"/>
            </a:pPr>
            <a:r>
              <a:rPr lang="en-US" sz="3200" dirty="0"/>
              <a:t>Creates groupings of data using the </a:t>
            </a:r>
            <a:r>
              <a:rPr lang="en-US" sz="3200" dirty="0" err="1"/>
              <a:t>group_by</a:t>
            </a:r>
            <a:r>
              <a:rPr lang="en-US" sz="3200" dirty="0"/>
              <a:t>() function</a:t>
            </a:r>
          </a:p>
          <a:p>
            <a:pPr marL="457200" indent="-457200">
              <a:lnSpc>
                <a:spcPct val="100000"/>
              </a:lnSpc>
              <a:spcBef>
                <a:spcPts val="0"/>
              </a:spcBef>
              <a:spcAft>
                <a:spcPts val="0"/>
              </a:spcAft>
              <a:buClrTx/>
              <a:buSzTx/>
              <a:buFont typeface="+mj-lt"/>
              <a:buAutoNum type="arabicPeriod"/>
            </a:pPr>
            <a:r>
              <a:rPr lang="en-US" sz="3200" dirty="0"/>
              <a:t>Combine </a:t>
            </a:r>
            <a:r>
              <a:rPr lang="en-US" sz="3200" dirty="0" err="1"/>
              <a:t>group_by</a:t>
            </a:r>
            <a:r>
              <a:rPr lang="en-US" sz="3200" dirty="0"/>
              <a:t>() and summarize() functions to calculate summary statistics for groups of data</a:t>
            </a:r>
          </a:p>
        </p:txBody>
      </p:sp>
    </p:spTree>
    <p:extLst>
      <p:ext uri="{BB962C8B-B14F-4D97-AF65-F5344CB8AC3E}">
        <p14:creationId xmlns:p14="http://schemas.microsoft.com/office/powerpoint/2010/main" val="495534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DD1C-6CFF-334A-AB67-99CF4CC9B7AD}"/>
              </a:ext>
            </a:extLst>
          </p:cNvPr>
          <p:cNvSpPr>
            <a:spLocks noGrp="1"/>
          </p:cNvSpPr>
          <p:nvPr>
            <p:ph type="title"/>
          </p:nvPr>
        </p:nvSpPr>
        <p:spPr/>
        <p:txBody>
          <a:bodyPr/>
          <a:lstStyle/>
          <a:p>
            <a:r>
              <a:rPr lang="en-US" dirty="0"/>
              <a:t>Typical Data Science Pipeline</a:t>
            </a:r>
          </a:p>
        </p:txBody>
      </p:sp>
      <p:sp>
        <p:nvSpPr>
          <p:cNvPr id="3" name="Content Placeholder 2">
            <a:extLst>
              <a:ext uri="{FF2B5EF4-FFF2-40B4-BE49-F238E27FC236}">
                <a16:creationId xmlns:a16="http://schemas.microsoft.com/office/drawing/2014/main" id="{5BA62B42-9E84-8B4E-A63B-3E9F05150F4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2000109"/>
            <a:ext cx="12192000" cy="4488559"/>
          </a:xfrm>
          <a:prstGeom prst="rect">
            <a:avLst/>
          </a:prstGeom>
        </p:spPr>
      </p:pic>
      <p:sp>
        <p:nvSpPr>
          <p:cNvPr id="6" name="TextBox 5">
            <a:extLst>
              <a:ext uri="{FF2B5EF4-FFF2-40B4-BE49-F238E27FC236}">
                <a16:creationId xmlns:a16="http://schemas.microsoft.com/office/drawing/2014/main" id="{983989C4-EC14-9944-AA13-435E7CAF2ACB}"/>
              </a:ext>
            </a:extLst>
          </p:cNvPr>
          <p:cNvSpPr txBox="1"/>
          <p:nvPr/>
        </p:nvSpPr>
        <p:spPr>
          <a:xfrm>
            <a:off x="0" y="6488668"/>
            <a:ext cx="6818811" cy="369332"/>
          </a:xfrm>
          <a:prstGeom prst="rect">
            <a:avLst/>
          </a:prstGeom>
          <a:noFill/>
        </p:spPr>
        <p:txBody>
          <a:bodyPr wrap="square" rtlCol="0">
            <a:spAutoFit/>
          </a:bodyPr>
          <a:lstStyle/>
          <a:p>
            <a:r>
              <a:rPr lang="en-US" dirty="0"/>
              <a:t>From </a:t>
            </a:r>
            <a:r>
              <a:rPr lang="en-US" i="1" dirty="0"/>
              <a:t>R for Data Science</a:t>
            </a:r>
            <a:r>
              <a:rPr lang="en-US" dirty="0"/>
              <a:t> (https://r4ds.had.co.nz/</a:t>
            </a:r>
            <a:r>
              <a:rPr lang="en-US" dirty="0" err="1"/>
              <a:t>introduction.html</a:t>
            </a:r>
            <a:r>
              <a:rPr lang="en-US" dirty="0"/>
              <a:t>)</a:t>
            </a:r>
          </a:p>
        </p:txBody>
      </p:sp>
      <p:sp>
        <p:nvSpPr>
          <p:cNvPr id="4" name="Rounded Rectangle 3"/>
          <p:cNvSpPr/>
          <p:nvPr/>
        </p:nvSpPr>
        <p:spPr>
          <a:xfrm>
            <a:off x="6617327" y="3856383"/>
            <a:ext cx="1245704" cy="530087"/>
          </a:xfrm>
          <a:prstGeom prst="roundRect">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ounded Rectangle 6"/>
          <p:cNvSpPr/>
          <p:nvPr/>
        </p:nvSpPr>
        <p:spPr>
          <a:xfrm>
            <a:off x="4331326" y="4628543"/>
            <a:ext cx="1896753" cy="530087"/>
          </a:xfrm>
          <a:prstGeom prst="roundRect">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53034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dirty="0"/>
              <a:t>Summarize()</a:t>
            </a:r>
          </a:p>
        </p:txBody>
      </p:sp>
    </p:spTree>
    <p:extLst>
      <p:ext uri="{BB962C8B-B14F-4D97-AF65-F5344CB8AC3E}">
        <p14:creationId xmlns:p14="http://schemas.microsoft.com/office/powerpoint/2010/main" val="859458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6" name="Google Shape;296;p32"/>
          <p:cNvSpPr txBox="1"/>
          <p:nvPr/>
        </p:nvSpPr>
        <p:spPr>
          <a:xfrm>
            <a:off x="1758718" y="1950720"/>
            <a:ext cx="6159054" cy="890808"/>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3200" dirty="0">
                <a:latin typeface="Calibri"/>
                <a:ea typeface="Calibri"/>
                <a:cs typeface="Calibri"/>
                <a:sym typeface="Calibri"/>
              </a:rPr>
              <a:t>Make summaries of your data</a:t>
            </a:r>
            <a:endParaRPr sz="3200" dirty="0">
              <a:latin typeface="Calibri"/>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6" name="Picture 5"/>
          <p:cNvPicPr>
            <a:picLocks noChangeAspect="1"/>
          </p:cNvPicPr>
          <p:nvPr/>
        </p:nvPicPr>
        <p:blipFill>
          <a:blip r:embed="rId4"/>
          <a:stretch>
            <a:fillRect/>
          </a:stretch>
        </p:blipFill>
        <p:spPr>
          <a:xfrm>
            <a:off x="2724340" y="2673888"/>
            <a:ext cx="5439827" cy="2066804"/>
          </a:xfrm>
          <a:prstGeom prst="rect">
            <a:avLst/>
          </a:prstGeom>
        </p:spPr>
      </p:pic>
      <p:sp>
        <p:nvSpPr>
          <p:cNvPr id="2" name="Rounded Rectangle 1"/>
          <p:cNvSpPr/>
          <p:nvPr/>
        </p:nvSpPr>
        <p:spPr>
          <a:xfrm>
            <a:off x="4765040" y="2987040"/>
            <a:ext cx="1010920" cy="1753652"/>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986757" y="750622"/>
            <a:ext cx="2830647" cy="923330"/>
          </a:xfrm>
          <a:prstGeom prst="rect">
            <a:avLst/>
          </a:prstGeom>
          <a:noFill/>
        </p:spPr>
        <p:txBody>
          <a:bodyPr wrap="none" rtlCol="0">
            <a:spAutoFit/>
          </a:bodyPr>
          <a:lstStyle/>
          <a:p>
            <a:r>
              <a:rPr lang="en-US" sz="5400" dirty="0">
                <a:latin typeface="+mj-lt"/>
                <a:sym typeface="Calibri"/>
              </a:rPr>
              <a:t>summarize</a:t>
            </a:r>
            <a:r>
              <a:rPr lang="en-US" sz="5400" dirty="0">
                <a:sym typeface="Calibri"/>
              </a:rPr>
              <a:t>()</a:t>
            </a:r>
            <a:endParaRPr lang="en-US" dirty="0"/>
          </a:p>
        </p:txBody>
      </p:sp>
      <p:sp>
        <p:nvSpPr>
          <p:cNvPr id="4" name="Rectangle 3">
            <a:extLst>
              <a:ext uri="{FF2B5EF4-FFF2-40B4-BE49-F238E27FC236}">
                <a16:creationId xmlns:a16="http://schemas.microsoft.com/office/drawing/2014/main" id="{EA493C65-B51F-E941-8996-74CCA516164B}"/>
              </a:ext>
            </a:extLst>
          </p:cNvPr>
          <p:cNvSpPr/>
          <p:nvPr/>
        </p:nvSpPr>
        <p:spPr>
          <a:xfrm>
            <a:off x="7212330" y="2673888"/>
            <a:ext cx="705442" cy="70939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768516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847205" y="237537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6" name="Google Shape;296;p32"/>
          <p:cNvSpPr txBox="1"/>
          <p:nvPr/>
        </p:nvSpPr>
        <p:spPr>
          <a:xfrm>
            <a:off x="847205" y="1882660"/>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4" name="Rectangle 13"/>
          <p:cNvSpPr/>
          <p:nvPr/>
        </p:nvSpPr>
        <p:spPr>
          <a:xfrm>
            <a:off x="1535224" y="2433717"/>
            <a:ext cx="10074573"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summarize(</a:t>
            </a:r>
            <a:r>
              <a:rPr lang="en-US" sz="3200" dirty="0" err="1">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new_variable</a:t>
            </a:r>
            <a:r>
              <a:rPr lang="en-US" sz="3200" dirty="0">
                <a:solidFill>
                  <a:schemeClr val="accent2">
                    <a:lumMod val="60000"/>
                    <a:lumOff val="40000"/>
                  </a:schemeClr>
                </a:solidFill>
                <a:latin typeface="Consolas" panose="020B0609020204030204" pitchFamily="49" charset="0"/>
                <a:ea typeface="Courier New"/>
                <a:cs typeface="Consolas" panose="020B0609020204030204" pitchFamily="49" charset="0"/>
                <a:sym typeface="Courier New"/>
              </a:rPr>
              <a:t> </a:t>
            </a:r>
            <a:r>
              <a:rPr lang="en-US" sz="4000" b="1" dirty="0">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rgbClr val="D3908F"/>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Google Shape;137;p17"/>
          <p:cNvSpPr/>
          <p:nvPr/>
        </p:nvSpPr>
        <p:spPr>
          <a:xfrm>
            <a:off x="2698230" y="4168817"/>
            <a:ext cx="2530995" cy="1557835"/>
          </a:xfrm>
          <a:prstGeom prst="wedgeRoundRectCallout">
            <a:avLst>
              <a:gd name="adj1" fmla="val 62427"/>
              <a:gd name="adj2" fmla="val -92068"/>
              <a:gd name="adj3" fmla="val 16667"/>
            </a:avLst>
          </a:prstGeom>
          <a:solidFill>
            <a:schemeClr val="accent2">
              <a:lumMod val="60000"/>
              <a:lumOff val="40000"/>
            </a:schemeClr>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2796007" y="4432660"/>
            <a:ext cx="2327721" cy="1143810"/>
          </a:xfrm>
          <a:prstGeom prst="rect">
            <a:avLst/>
          </a:prstGeom>
          <a:noFill/>
          <a:ln>
            <a:noFill/>
          </a:ln>
        </p:spPr>
        <p:txBody>
          <a:bodyPr spcFirstLastPara="1" wrap="square" lIns="0" tIns="32652" rIns="0" bIns="0" anchor="t" anchorCtr="0">
            <a:noAutofit/>
          </a:bodyPr>
          <a:lstStyle/>
          <a:p>
            <a:pPr marL="208524" marR="2721" indent="-202061" algn="ctr">
              <a:lnSpc>
                <a:spcPct val="113506"/>
              </a:lnSpc>
            </a:pPr>
            <a:r>
              <a:rPr lang="en-US" sz="2800" b="1" dirty="0">
                <a:solidFill>
                  <a:srgbClr val="FFFFFF"/>
                </a:solidFill>
                <a:latin typeface="Trebuchet MS"/>
                <a:ea typeface="Trebuchet MS"/>
                <a:cs typeface="Trebuchet MS"/>
                <a:sym typeface="Trebuchet MS"/>
              </a:rPr>
              <a:t>name for new variable</a:t>
            </a:r>
            <a:endParaRPr sz="2800" dirty="0">
              <a:latin typeface="Trebuchet MS"/>
              <a:ea typeface="Trebuchet MS"/>
              <a:cs typeface="Trebuchet MS"/>
              <a:sym typeface="Trebuchet MS"/>
            </a:endParaRPr>
          </a:p>
        </p:txBody>
      </p:sp>
      <p:sp>
        <p:nvSpPr>
          <p:cNvPr id="21" name="Google Shape;172;p20"/>
          <p:cNvSpPr/>
          <p:nvPr/>
        </p:nvSpPr>
        <p:spPr>
          <a:xfrm>
            <a:off x="9100228" y="3560242"/>
            <a:ext cx="1977347"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9333318" y="4426675"/>
            <a:ext cx="1658532" cy="1146391"/>
          </a:xfrm>
          <a:prstGeom prst="rect">
            <a:avLst/>
          </a:prstGeom>
          <a:noFill/>
          <a:ln>
            <a:noFill/>
          </a:ln>
        </p:spPr>
        <p:txBody>
          <a:bodyPr spcFirstLastPara="1" wrap="square" lIns="0" tIns="8504" rIns="0" bIns="0" anchor="ctr"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Value or function</a:t>
            </a:r>
            <a:endParaRPr sz="2800" dirty="0">
              <a:latin typeface="Trebuchet MS"/>
              <a:ea typeface="Trebuchet MS"/>
              <a:cs typeface="Trebuchet MS"/>
              <a:sym typeface="Trebuchet MS"/>
            </a:endParaRPr>
          </a:p>
        </p:txBody>
      </p:sp>
      <p:sp>
        <p:nvSpPr>
          <p:cNvPr id="3" name="TextBox 2"/>
          <p:cNvSpPr txBox="1"/>
          <p:nvPr/>
        </p:nvSpPr>
        <p:spPr>
          <a:xfrm>
            <a:off x="866079" y="781067"/>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spTree>
    <p:extLst>
      <p:ext uri="{BB962C8B-B14F-4D97-AF65-F5344CB8AC3E}">
        <p14:creationId xmlns:p14="http://schemas.microsoft.com/office/powerpoint/2010/main" val="2968164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EE7AA-CC51-CE40-9585-24244F73C743}"/>
              </a:ext>
            </a:extLst>
          </p:cNvPr>
          <p:cNvSpPr>
            <a:spLocks noGrp="1"/>
          </p:cNvSpPr>
          <p:nvPr>
            <p:ph type="title"/>
          </p:nvPr>
        </p:nvSpPr>
        <p:spPr/>
        <p:txBody>
          <a:bodyPr/>
          <a:lstStyle/>
          <a:p>
            <a:r>
              <a:rPr lang="en-US" dirty="0"/>
              <a:t>Q: How many tests are ordered per day?</a:t>
            </a:r>
          </a:p>
        </p:txBody>
      </p:sp>
      <p:pic>
        <p:nvPicPr>
          <p:cNvPr id="5" name="Picture 4">
            <a:extLst>
              <a:ext uri="{FF2B5EF4-FFF2-40B4-BE49-F238E27FC236}">
                <a16:creationId xmlns:a16="http://schemas.microsoft.com/office/drawing/2014/main" id="{24B29C54-CBA0-6E4A-B948-C5E87E65A55A}"/>
              </a:ext>
            </a:extLst>
          </p:cNvPr>
          <p:cNvPicPr>
            <a:picLocks noChangeAspect="1"/>
          </p:cNvPicPr>
          <p:nvPr/>
        </p:nvPicPr>
        <p:blipFill>
          <a:blip r:embed="rId2"/>
          <a:stretch>
            <a:fillRect/>
          </a:stretch>
        </p:blipFill>
        <p:spPr>
          <a:xfrm>
            <a:off x="1828799" y="1682487"/>
            <a:ext cx="8126362" cy="5175513"/>
          </a:xfrm>
          <a:prstGeom prst="rect">
            <a:avLst/>
          </a:prstGeom>
        </p:spPr>
      </p:pic>
    </p:spTree>
    <p:extLst>
      <p:ext uri="{BB962C8B-B14F-4D97-AF65-F5344CB8AC3E}">
        <p14:creationId xmlns:p14="http://schemas.microsoft.com/office/powerpoint/2010/main" val="2729817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80929"/>
            <a:ext cx="10762593" cy="1821891"/>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dirty="0"/>
          </a:p>
        </p:txBody>
      </p:sp>
      <p:sp>
        <p:nvSpPr>
          <p:cNvPr id="296" name="Google Shape;296;p32"/>
          <p:cNvSpPr txBox="1"/>
          <p:nvPr/>
        </p:nvSpPr>
        <p:spPr>
          <a:xfrm>
            <a:off x="1072055" y="1747595"/>
            <a:ext cx="6159054" cy="1167589"/>
          </a:xfrm>
          <a:prstGeom prst="rect">
            <a:avLst/>
          </a:prstGeom>
          <a:noFill/>
          <a:ln>
            <a:noFill/>
          </a:ln>
        </p:spPr>
        <p:txBody>
          <a:bodyPr spcFirstLastPara="1" wrap="square" lIns="0" tIns="6455" rIns="0" bIns="0" anchor="t" anchorCtr="0">
            <a:noAutofit/>
          </a:bodyPr>
          <a:lstStyle/>
          <a:p>
            <a:pPr marL="464003" indent="-457200">
              <a:buFont typeface="Arial" charset="0"/>
              <a:buChar char="•"/>
            </a:pPr>
            <a:r>
              <a:rPr lang="en-US" sz="2800" dirty="0">
                <a:latin typeface="Calibri"/>
                <a:ea typeface="Calibri"/>
                <a:cs typeface="Calibri"/>
                <a:sym typeface="Calibri"/>
              </a:rPr>
              <a:t>Make summaries of your data</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3" name="Table 12"/>
          <p:cNvGraphicFramePr>
            <a:graphicFrameLocks noGrp="1"/>
          </p:cNvGraphicFramePr>
          <p:nvPr>
            <p:extLst>
              <p:ext uri="{D42A27DB-BD31-4B8C-83A1-F6EECF244321}">
                <p14:modId xmlns:p14="http://schemas.microsoft.com/office/powerpoint/2010/main" val="2831460300"/>
              </p:ext>
            </p:extLst>
          </p:nvPr>
        </p:nvGraphicFramePr>
        <p:xfrm>
          <a:off x="1900244" y="4358675"/>
          <a:ext cx="3736808" cy="2287415"/>
        </p:xfrm>
        <a:graphic>
          <a:graphicData uri="http://schemas.openxmlformats.org/drawingml/2006/table">
            <a:tbl>
              <a:tblPr firstRow="1" bandRow="1"/>
              <a:tblGrid>
                <a:gridCol w="1505607">
                  <a:extLst>
                    <a:ext uri="{9D8B030D-6E8A-4147-A177-3AD203B41FA5}">
                      <a16:colId xmlns:a16="http://schemas.microsoft.com/office/drawing/2014/main" val="20000"/>
                    </a:ext>
                  </a:extLst>
                </a:gridCol>
                <a:gridCol w="2231201">
                  <a:extLst>
                    <a:ext uri="{9D8B030D-6E8A-4147-A177-3AD203B41FA5}">
                      <a16:colId xmlns:a16="http://schemas.microsoft.com/office/drawing/2014/main" val="20001"/>
                    </a:ext>
                  </a:extLst>
                </a:gridCol>
              </a:tblGrid>
              <a:tr h="370840">
                <a:tc>
                  <a:txBody>
                    <a:bodyPr/>
                    <a:lstStyle/>
                    <a:p>
                      <a:pPr marL="0" lvl="0" indent="0" algn="ctr" rtl="0">
                        <a:spcBef>
                          <a:spcPts val="0"/>
                        </a:spcBef>
                        <a:spcAft>
                          <a:spcPts val="0"/>
                        </a:spcAft>
                        <a:buNone/>
                      </a:pPr>
                      <a:r>
                        <a:rPr lang="en-US" sz="2400" b="1" dirty="0" err="1">
                          <a:solidFill>
                            <a:schemeClr val="lt1"/>
                          </a:solidFill>
                        </a:rPr>
                        <a:t>mrn</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r>
                        <a:rPr lang="en-US" sz="2400" b="1" dirty="0" err="1">
                          <a:solidFill>
                            <a:schemeClr val="lt1"/>
                          </a:solidFill>
                        </a:rPr>
                        <a:t>pan_day</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dirty="0"/>
                        <a:t>5001412</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1"/>
                  </a:ext>
                </a:extLst>
              </a:tr>
              <a:tr h="370840">
                <a:tc>
                  <a:txBody>
                    <a:bodyPr/>
                    <a:lstStyle/>
                    <a:p>
                      <a:pPr marL="0" lvl="0" indent="0" algn="ctr" rtl="0">
                        <a:spcBef>
                          <a:spcPts val="0"/>
                        </a:spcBef>
                        <a:spcAft>
                          <a:spcPts val="0"/>
                        </a:spcAft>
                        <a:buNone/>
                      </a:pPr>
                      <a:r>
                        <a:rPr lang="en-US" sz="2000" dirty="0"/>
                        <a:t>5000533</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2"/>
                  </a:ext>
                </a:extLst>
              </a:tr>
              <a:tr h="563687">
                <a:tc>
                  <a:txBody>
                    <a:bodyPr/>
                    <a:lstStyle/>
                    <a:p>
                      <a:pPr marL="0" lvl="0" indent="0" algn="ctr" rtl="0">
                        <a:spcBef>
                          <a:spcPts val="0"/>
                        </a:spcBef>
                        <a:spcAft>
                          <a:spcPts val="0"/>
                        </a:spcAft>
                        <a:buNone/>
                      </a:pPr>
                      <a:r>
                        <a:rPr lang="en-US" sz="2000" dirty="0"/>
                        <a:t>5009134</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7</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3"/>
                  </a:ext>
                </a:extLst>
              </a:tr>
              <a:tr h="370840">
                <a:tc>
                  <a:txBody>
                    <a:bodyPr/>
                    <a:lstStyle/>
                    <a:p>
                      <a:pPr marL="0" lvl="0" indent="0" algn="ctr" rtl="0">
                        <a:spcBef>
                          <a:spcPts val="0"/>
                        </a:spcBef>
                        <a:spcAft>
                          <a:spcPts val="0"/>
                        </a:spcAft>
                        <a:buNone/>
                      </a:pPr>
                      <a:r>
                        <a:rPr lang="en-US" sz="2000" dirty="0"/>
                        <a:t>5008518</a:t>
                      </a:r>
                      <a:endParaRPr sz="20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8</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9D9D9"/>
                    </a:solidFill>
                  </a:tcPr>
                </a:tc>
                <a:extLst>
                  <a:ext uri="{0D108BD9-81ED-4DB2-BD59-A6C34878D82A}">
                    <a16:rowId xmlns:a16="http://schemas.microsoft.com/office/drawing/2014/main" val="10004"/>
                  </a:ext>
                </a:extLst>
              </a:tr>
            </a:tbl>
          </a:graphicData>
        </a:graphic>
      </p:graphicFrame>
      <p:sp>
        <p:nvSpPr>
          <p:cNvPr id="18" name="Google Shape;387;p40"/>
          <p:cNvSpPr/>
          <p:nvPr/>
        </p:nvSpPr>
        <p:spPr>
          <a:xfrm>
            <a:off x="5929312" y="4688886"/>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4" name="Rounded Rectangular Callout 2"/>
          <p:cNvSpPr/>
          <p:nvPr/>
        </p:nvSpPr>
        <p:spPr>
          <a:xfrm rot="10800000" flipH="1">
            <a:off x="6865339" y="1382747"/>
            <a:ext cx="2878268" cy="223934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439077 h 2866590"/>
              <a:gd name="connsiteX1" fmla="*/ 285509 w 2928396"/>
              <a:gd name="connsiteY1" fmla="*/ 1153568 h 2866590"/>
              <a:gd name="connsiteX2" fmla="*/ 904754 w 2928396"/>
              <a:gd name="connsiteY2" fmla="*/ 1176718 h 2866590"/>
              <a:gd name="connsiteX3" fmla="*/ 493059 w 2928396"/>
              <a:gd name="connsiteY3" fmla="*/ 0 h 2866590"/>
              <a:gd name="connsiteX4" fmla="*/ 1220165 w 2928396"/>
              <a:gd name="connsiteY4" fmla="*/ 1153568 h 2866590"/>
              <a:gd name="connsiteX5" fmla="*/ 2642887 w 2928396"/>
              <a:gd name="connsiteY5" fmla="*/ 1153568 h 2866590"/>
              <a:gd name="connsiteX6" fmla="*/ 2928396 w 2928396"/>
              <a:gd name="connsiteY6" fmla="*/ 1439077 h 2866590"/>
              <a:gd name="connsiteX7" fmla="*/ 2928396 w 2928396"/>
              <a:gd name="connsiteY7" fmla="*/ 1439072 h 2866590"/>
              <a:gd name="connsiteX8" fmla="*/ 2928396 w 2928396"/>
              <a:gd name="connsiteY8" fmla="*/ 1439072 h 2866590"/>
              <a:gd name="connsiteX9" fmla="*/ 2928396 w 2928396"/>
              <a:gd name="connsiteY9" fmla="*/ 1867327 h 2866590"/>
              <a:gd name="connsiteX10" fmla="*/ 2928396 w 2928396"/>
              <a:gd name="connsiteY10" fmla="*/ 2581081 h 2866590"/>
              <a:gd name="connsiteX11" fmla="*/ 2642887 w 2928396"/>
              <a:gd name="connsiteY11" fmla="*/ 2866590 h 2866590"/>
              <a:gd name="connsiteX12" fmla="*/ 1220165 w 2928396"/>
              <a:gd name="connsiteY12" fmla="*/ 2866590 h 2866590"/>
              <a:gd name="connsiteX13" fmla="*/ 488066 w 2928396"/>
              <a:gd name="connsiteY13" fmla="*/ 2866590 h 2866590"/>
              <a:gd name="connsiteX14" fmla="*/ 488066 w 2928396"/>
              <a:gd name="connsiteY14" fmla="*/ 2866590 h 2866590"/>
              <a:gd name="connsiteX15" fmla="*/ 285509 w 2928396"/>
              <a:gd name="connsiteY15" fmla="*/ 2866590 h 2866590"/>
              <a:gd name="connsiteX16" fmla="*/ 0 w 2928396"/>
              <a:gd name="connsiteY16" fmla="*/ 2581081 h 2866590"/>
              <a:gd name="connsiteX17" fmla="*/ 0 w 2928396"/>
              <a:gd name="connsiteY17" fmla="*/ 1867327 h 2866590"/>
              <a:gd name="connsiteX18" fmla="*/ 0 w 2928396"/>
              <a:gd name="connsiteY18" fmla="*/ 1439072 h 2866590"/>
              <a:gd name="connsiteX19" fmla="*/ 0 w 2928396"/>
              <a:gd name="connsiteY19" fmla="*/ 1439072 h 2866590"/>
              <a:gd name="connsiteX20" fmla="*/ 0 w 2928396"/>
              <a:gd name="connsiteY20" fmla="*/ 1439077 h 2866590"/>
              <a:gd name="connsiteX0" fmla="*/ 0 w 2928396"/>
              <a:gd name="connsiteY0" fmla="*/ 1770737 h 3198250"/>
              <a:gd name="connsiteX1" fmla="*/ 285509 w 2928396"/>
              <a:gd name="connsiteY1" fmla="*/ 1485228 h 3198250"/>
              <a:gd name="connsiteX2" fmla="*/ 904754 w 2928396"/>
              <a:gd name="connsiteY2" fmla="*/ 1508378 h 3198250"/>
              <a:gd name="connsiteX3" fmla="*/ 521125 w 2928396"/>
              <a:gd name="connsiteY3" fmla="*/ 0 h 3198250"/>
              <a:gd name="connsiteX4" fmla="*/ 1220165 w 2928396"/>
              <a:gd name="connsiteY4" fmla="*/ 1485228 h 3198250"/>
              <a:gd name="connsiteX5" fmla="*/ 2642887 w 2928396"/>
              <a:gd name="connsiteY5" fmla="*/ 1485228 h 3198250"/>
              <a:gd name="connsiteX6" fmla="*/ 2928396 w 2928396"/>
              <a:gd name="connsiteY6" fmla="*/ 1770737 h 3198250"/>
              <a:gd name="connsiteX7" fmla="*/ 2928396 w 2928396"/>
              <a:gd name="connsiteY7" fmla="*/ 1770732 h 3198250"/>
              <a:gd name="connsiteX8" fmla="*/ 2928396 w 2928396"/>
              <a:gd name="connsiteY8" fmla="*/ 1770732 h 3198250"/>
              <a:gd name="connsiteX9" fmla="*/ 2928396 w 2928396"/>
              <a:gd name="connsiteY9" fmla="*/ 2198987 h 3198250"/>
              <a:gd name="connsiteX10" fmla="*/ 2928396 w 2928396"/>
              <a:gd name="connsiteY10" fmla="*/ 2912741 h 3198250"/>
              <a:gd name="connsiteX11" fmla="*/ 2642887 w 2928396"/>
              <a:gd name="connsiteY11" fmla="*/ 3198250 h 3198250"/>
              <a:gd name="connsiteX12" fmla="*/ 1220165 w 2928396"/>
              <a:gd name="connsiteY12" fmla="*/ 3198250 h 3198250"/>
              <a:gd name="connsiteX13" fmla="*/ 488066 w 2928396"/>
              <a:gd name="connsiteY13" fmla="*/ 3198250 h 3198250"/>
              <a:gd name="connsiteX14" fmla="*/ 488066 w 2928396"/>
              <a:gd name="connsiteY14" fmla="*/ 3198250 h 3198250"/>
              <a:gd name="connsiteX15" fmla="*/ 285509 w 2928396"/>
              <a:gd name="connsiteY15" fmla="*/ 3198250 h 3198250"/>
              <a:gd name="connsiteX16" fmla="*/ 0 w 2928396"/>
              <a:gd name="connsiteY16" fmla="*/ 2912741 h 3198250"/>
              <a:gd name="connsiteX17" fmla="*/ 0 w 2928396"/>
              <a:gd name="connsiteY17" fmla="*/ 2198987 h 3198250"/>
              <a:gd name="connsiteX18" fmla="*/ 0 w 2928396"/>
              <a:gd name="connsiteY18" fmla="*/ 1770732 h 3198250"/>
              <a:gd name="connsiteX19" fmla="*/ 0 w 2928396"/>
              <a:gd name="connsiteY19" fmla="*/ 1770732 h 3198250"/>
              <a:gd name="connsiteX20" fmla="*/ 0 w 2928396"/>
              <a:gd name="connsiteY20" fmla="*/ 1770737 h 3198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198250">
                <a:moveTo>
                  <a:pt x="0" y="1770737"/>
                </a:moveTo>
                <a:cubicBezTo>
                  <a:pt x="0" y="1613055"/>
                  <a:pt x="127827" y="1485228"/>
                  <a:pt x="285509" y="1485228"/>
                </a:cubicBezTo>
                <a:lnTo>
                  <a:pt x="904754" y="1508378"/>
                </a:lnTo>
                <a:lnTo>
                  <a:pt x="521125" y="0"/>
                </a:lnTo>
                <a:lnTo>
                  <a:pt x="1220165" y="1485228"/>
                </a:lnTo>
                <a:lnTo>
                  <a:pt x="2642887" y="1485228"/>
                </a:lnTo>
                <a:cubicBezTo>
                  <a:pt x="2800569" y="1485228"/>
                  <a:pt x="2928396" y="1613055"/>
                  <a:pt x="2928396" y="1770737"/>
                </a:cubicBezTo>
                <a:lnTo>
                  <a:pt x="2928396" y="1770732"/>
                </a:lnTo>
                <a:lnTo>
                  <a:pt x="2928396" y="1770732"/>
                </a:lnTo>
                <a:lnTo>
                  <a:pt x="2928396" y="2198987"/>
                </a:lnTo>
                <a:lnTo>
                  <a:pt x="2928396" y="2912741"/>
                </a:lnTo>
                <a:cubicBezTo>
                  <a:pt x="2928396" y="3070423"/>
                  <a:pt x="2800569" y="3198250"/>
                  <a:pt x="2642887" y="3198250"/>
                </a:cubicBezTo>
                <a:lnTo>
                  <a:pt x="1220165" y="3198250"/>
                </a:lnTo>
                <a:lnTo>
                  <a:pt x="488066" y="3198250"/>
                </a:lnTo>
                <a:lnTo>
                  <a:pt x="488066" y="3198250"/>
                </a:lnTo>
                <a:lnTo>
                  <a:pt x="285509" y="3198250"/>
                </a:lnTo>
                <a:cubicBezTo>
                  <a:pt x="127827" y="3198250"/>
                  <a:pt x="0" y="3070423"/>
                  <a:pt x="0" y="2912741"/>
                </a:cubicBezTo>
                <a:lnTo>
                  <a:pt x="0" y="2198987"/>
                </a:lnTo>
                <a:lnTo>
                  <a:pt x="0" y="1770732"/>
                </a:lnTo>
                <a:lnTo>
                  <a:pt x="0" y="1770732"/>
                </a:lnTo>
                <a:lnTo>
                  <a:pt x="0" y="1770737"/>
                </a:lnTo>
                <a:close/>
              </a:path>
            </a:pathLst>
          </a:custGeom>
          <a:solidFill>
            <a:schemeClr val="tx1">
              <a:lumMod val="65000"/>
              <a:lumOff val="3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5" name="Google Shape;324;p34"/>
          <p:cNvSpPr txBox="1"/>
          <p:nvPr/>
        </p:nvSpPr>
        <p:spPr>
          <a:xfrm>
            <a:off x="6962102" y="1593054"/>
            <a:ext cx="2655167" cy="735811"/>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that returns number </a:t>
            </a:r>
            <a:r>
              <a:rPr lang="en-US" sz="2062">
                <a:solidFill>
                  <a:schemeClr val="bg1"/>
                </a:solidFill>
                <a:latin typeface="Calibri"/>
                <a:ea typeface="Calibri"/>
                <a:cs typeface="Calibri"/>
                <a:sym typeface="Calibri"/>
              </a:rPr>
              <a:t>of observations</a:t>
            </a:r>
            <a:endParaRPr sz="2062" dirty="0">
              <a:solidFill>
                <a:schemeClr val="bg1"/>
              </a:solidFill>
              <a:latin typeface="Calibri"/>
              <a:ea typeface="Calibri"/>
              <a:cs typeface="Calibri"/>
              <a:sym typeface="Calibri"/>
            </a:endParaRPr>
          </a:p>
        </p:txBody>
      </p:sp>
      <p:sp>
        <p:nvSpPr>
          <p:cNvPr id="26" name="TextBox 25"/>
          <p:cNvSpPr txBox="1"/>
          <p:nvPr/>
        </p:nvSpPr>
        <p:spPr>
          <a:xfrm>
            <a:off x="815160" y="763285"/>
            <a:ext cx="2875531" cy="923330"/>
          </a:xfrm>
          <a:prstGeom prst="rect">
            <a:avLst/>
          </a:prstGeom>
          <a:noFill/>
        </p:spPr>
        <p:txBody>
          <a:bodyPr wrap="none" rtlCol="0">
            <a:spAutoFit/>
          </a:bodyPr>
          <a:lstStyle/>
          <a:p>
            <a:r>
              <a:rPr lang="en-US" sz="5400" dirty="0">
                <a:latin typeface="+mj-lt"/>
                <a:sym typeface="Calibri"/>
              </a:rPr>
              <a:t>summarize</a:t>
            </a:r>
            <a:r>
              <a:rPr lang="en-US" sz="5400" dirty="0">
                <a:latin typeface="Calibri"/>
                <a:sym typeface="Calibri"/>
              </a:rPr>
              <a:t>()</a:t>
            </a:r>
            <a:endParaRPr lang="en-US" dirty="0"/>
          </a:p>
        </p:txBody>
      </p:sp>
      <p:graphicFrame>
        <p:nvGraphicFramePr>
          <p:cNvPr id="27" name="Table 26"/>
          <p:cNvGraphicFramePr>
            <a:graphicFrameLocks noGrp="1"/>
          </p:cNvGraphicFramePr>
          <p:nvPr>
            <p:extLst>
              <p:ext uri="{D42A27DB-BD31-4B8C-83A1-F6EECF244321}">
                <p14:modId xmlns:p14="http://schemas.microsoft.com/office/powerpoint/2010/main" val="1681834982"/>
              </p:ext>
            </p:extLst>
          </p:nvPr>
        </p:nvGraphicFramePr>
        <p:xfrm>
          <a:off x="6655443" y="4358675"/>
          <a:ext cx="2051392" cy="892344"/>
        </p:xfrm>
        <a:graphic>
          <a:graphicData uri="http://schemas.openxmlformats.org/drawingml/2006/table">
            <a:tbl>
              <a:tblPr firstRow="1" bandRow="1"/>
              <a:tblGrid>
                <a:gridCol w="2051392">
                  <a:extLst>
                    <a:ext uri="{9D8B030D-6E8A-4147-A177-3AD203B41FA5}">
                      <a16:colId xmlns:a16="http://schemas.microsoft.com/office/drawing/2014/main" val="20000"/>
                    </a:ext>
                  </a:extLst>
                </a:gridCol>
              </a:tblGrid>
              <a:tr h="373817">
                <a:tc>
                  <a:txBody>
                    <a:bodyPr/>
                    <a:lstStyle/>
                    <a:p>
                      <a:pPr marL="0" lvl="0" indent="0" algn="ctr" rtl="0">
                        <a:spcBef>
                          <a:spcPts val="0"/>
                        </a:spcBef>
                        <a:spcAft>
                          <a:spcPts val="0"/>
                        </a:spcAft>
                        <a:buNone/>
                      </a:pPr>
                      <a:r>
                        <a:rPr lang="en-US" sz="2400" b="1" dirty="0" err="1">
                          <a:solidFill>
                            <a:schemeClr val="lt1"/>
                          </a:solidFill>
                        </a:rPr>
                        <a:t>order_count</a:t>
                      </a:r>
                      <a:endParaRPr sz="24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538DD5"/>
                    </a:solidFill>
                  </a:tcPr>
                </a:tc>
                <a:extLst>
                  <a:ext uri="{0D108BD9-81ED-4DB2-BD59-A6C34878D82A}">
                    <a16:rowId xmlns:a16="http://schemas.microsoft.com/office/drawing/2014/main" val="10000"/>
                  </a:ext>
                </a:extLst>
              </a:tr>
              <a:tr h="370840">
                <a:tc>
                  <a:txBody>
                    <a:bodyPr/>
                    <a:lstStyle/>
                    <a:p>
                      <a:pPr marL="0" lvl="0" indent="0" algn="ctr" rtl="0">
                        <a:spcBef>
                          <a:spcPts val="0"/>
                        </a:spcBef>
                        <a:spcAft>
                          <a:spcPts val="0"/>
                        </a:spcAft>
                        <a:buNone/>
                      </a:pPr>
                      <a:r>
                        <a:rPr lang="en-US" sz="2000" b="0" i="0" u="none" strike="noStrike" cap="none" dirty="0">
                          <a:solidFill>
                            <a:srgbClr val="000000"/>
                          </a:solidFill>
                          <a:latin typeface="Arial"/>
                          <a:ea typeface="Arial"/>
                          <a:cs typeface="Arial"/>
                          <a:sym typeface="Arial"/>
                        </a:rPr>
                        <a:t>4</a:t>
                      </a:r>
                      <a:endParaRPr sz="2000" b="0" i="0" u="none" strike="noStrike" cap="none" dirty="0">
                        <a:solidFill>
                          <a:srgbClr val="000000"/>
                        </a:solidFill>
                        <a:latin typeface="Arial"/>
                        <a:ea typeface="Arial"/>
                        <a:cs typeface="Arial"/>
                        <a:sym typeface="Aria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DB4E2"/>
                    </a:solidFill>
                  </a:tcPr>
                </a:tc>
                <a:extLst>
                  <a:ext uri="{0D108BD9-81ED-4DB2-BD59-A6C34878D82A}">
                    <a16:rowId xmlns:a16="http://schemas.microsoft.com/office/drawing/2014/main" val="10001"/>
                  </a:ext>
                </a:extLst>
              </a:tr>
            </a:tbl>
          </a:graphicData>
        </a:graphic>
      </p:graphicFrame>
      <p:sp>
        <p:nvSpPr>
          <p:cNvPr id="14" name="Rectangle 13"/>
          <p:cNvSpPr/>
          <p:nvPr/>
        </p:nvSpPr>
        <p:spPr>
          <a:xfrm>
            <a:off x="1760075" y="2410049"/>
            <a:ext cx="9392596" cy="1692771"/>
          </a:xfrm>
          <a:prstGeom prst="rect">
            <a:avLst/>
          </a:prstGeom>
        </p:spPr>
        <p:txBody>
          <a:bodyPr wrap="square">
            <a:spAutoFit/>
          </a:bodyPr>
          <a:lstStyle/>
          <a:p>
            <a:r>
              <a:rPr lang="en-US" sz="2400" dirty="0" err="1">
                <a:latin typeface="Consolas" panose="020B0609020204030204" pitchFamily="49" charset="0"/>
                <a:ea typeface="Courier New"/>
                <a:cs typeface="Consolas" panose="020B0609020204030204" pitchFamily="49" charset="0"/>
                <a:sym typeface="Courier New"/>
              </a:rPr>
              <a:t>covid_testing</a:t>
            </a:r>
            <a:r>
              <a:rPr lang="en-US" sz="2400" dirty="0">
                <a:latin typeface="Consolas" panose="020B0609020204030204" pitchFamily="49" charset="0"/>
                <a:ea typeface="Courier New"/>
                <a:cs typeface="Consolas" panose="020B0609020204030204" pitchFamily="49" charset="0"/>
                <a:sym typeface="Courier New"/>
              </a:rPr>
              <a:t> %&gt;%</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select(</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mrn</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a:t>
            </a:r>
            <a:r>
              <a:rPr lang="en-US" sz="2400" dirty="0" err="1">
                <a:solidFill>
                  <a:schemeClr val="bg1">
                    <a:lumMod val="65000"/>
                  </a:schemeClr>
                </a:solidFill>
                <a:latin typeface="Consolas" panose="020B0609020204030204" pitchFamily="49" charset="0"/>
                <a:ea typeface="Courier New"/>
                <a:cs typeface="Consolas" panose="020B0609020204030204" pitchFamily="49" charset="0"/>
                <a:sym typeface="Courier New"/>
              </a:rPr>
              <a:t>pan_day</a:t>
            </a:r>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%&gt;% 	</a:t>
            </a:r>
          </a:p>
          <a:p>
            <a:r>
              <a:rPr lang="en-US" sz="2400" dirty="0">
                <a:solidFill>
                  <a:schemeClr val="bg1">
                    <a:lumMod val="65000"/>
                  </a:schemeClr>
                </a:solidFill>
                <a:latin typeface="Consolas" panose="020B0609020204030204" pitchFamily="49" charset="0"/>
                <a:ea typeface="Courier New"/>
                <a:cs typeface="Consolas" panose="020B0609020204030204" pitchFamily="49" charset="0"/>
                <a:sym typeface="Courier New"/>
              </a:rPr>
              <a:t>	head(4) %&gt;%</a:t>
            </a:r>
          </a:p>
          <a:p>
            <a:r>
              <a:rPr lang="en-US" sz="2400" dirty="0">
                <a:latin typeface="Consolas" panose="020B0609020204030204" pitchFamily="49" charset="0"/>
                <a:ea typeface="Courier New"/>
                <a:cs typeface="Consolas" panose="020B0609020204030204" pitchFamily="49" charset="0"/>
                <a:sym typeface="Courier New"/>
              </a:rPr>
              <a:t>	summarize(</a:t>
            </a:r>
            <a:r>
              <a:rPr lang="en-US" sz="2400" dirty="0" err="1">
                <a:solidFill>
                  <a:srgbClr val="538DD5"/>
                </a:solidFill>
                <a:latin typeface="Consolas" panose="020B0609020204030204" pitchFamily="49" charset="0"/>
                <a:ea typeface="Courier New"/>
                <a:cs typeface="Consolas" panose="020B0609020204030204" pitchFamily="49" charset="0"/>
                <a:sym typeface="Courier New"/>
              </a:rPr>
              <a:t>order_count</a:t>
            </a:r>
            <a:r>
              <a:rPr lang="en-US" sz="2400" dirty="0">
                <a:solidFill>
                  <a:srgbClr val="538DD5"/>
                </a:solidFill>
                <a:latin typeface="Consolas" panose="020B0609020204030204" pitchFamily="49" charset="0"/>
                <a:ea typeface="Courier New"/>
                <a:cs typeface="Consolas" panose="020B0609020204030204" pitchFamily="49" charset="0"/>
                <a:sym typeface="Courier New"/>
              </a:rPr>
              <a:t> </a:t>
            </a:r>
            <a:r>
              <a:rPr lang="en-US" sz="3200" b="1" dirty="0">
                <a:latin typeface="Consolas" panose="020B0609020204030204" pitchFamily="49" charset="0"/>
                <a:ea typeface="Courier New"/>
                <a:cs typeface="Consolas" panose="020B0609020204030204" pitchFamily="49" charset="0"/>
                <a:sym typeface="Courier New"/>
              </a:rPr>
              <a:t>=</a:t>
            </a:r>
            <a:r>
              <a:rPr lang="en-US" sz="2400" dirty="0">
                <a:latin typeface="Consolas" panose="020B0609020204030204" pitchFamily="49" charset="0"/>
                <a:ea typeface="Courier New"/>
                <a:cs typeface="Consolas" panose="020B0609020204030204" pitchFamily="49" charset="0"/>
                <a:sym typeface="Courier New"/>
              </a:rPr>
              <a:t> </a:t>
            </a:r>
            <a:r>
              <a:rPr lang="en-US" sz="2400" dirty="0">
                <a:solidFill>
                  <a:srgbClr val="8DB4E2"/>
                </a:solidFill>
                <a:latin typeface="Consolas" panose="020B0609020204030204" pitchFamily="49" charset="0"/>
                <a:ea typeface="Courier New"/>
                <a:cs typeface="Consolas" panose="020B0609020204030204" pitchFamily="49" charset="0"/>
                <a:sym typeface="Courier New"/>
              </a:rPr>
              <a:t>n()</a:t>
            </a:r>
            <a:r>
              <a:rPr lang="en-US" sz="2400" dirty="0">
                <a:latin typeface="Consolas" panose="020B0609020204030204" pitchFamily="49" charset="0"/>
                <a:ea typeface="Courier New"/>
                <a:cs typeface="Consolas" panose="020B0609020204030204" pitchFamily="49" charset="0"/>
                <a:sym typeface="Courier New"/>
              </a:rPr>
              <a:t>)</a:t>
            </a:r>
            <a:endParaRPr lang="en-US" sz="1400" dirty="0"/>
          </a:p>
        </p:txBody>
      </p:sp>
    </p:spTree>
    <p:extLst>
      <p:ext uri="{BB962C8B-B14F-4D97-AF65-F5344CB8AC3E}">
        <p14:creationId xmlns:p14="http://schemas.microsoft.com/office/powerpoint/2010/main" val="242716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fade">
                                      <p:cBhvr>
                                        <p:cTn id="11" dur="500"/>
                                        <p:tgtEl>
                                          <p:spTgt spid="2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4" grpId="0" animBg="1"/>
      <p:bldP spid="2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15098</TotalTime>
  <Words>1162</Words>
  <Application>Microsoft Macintosh PowerPoint</Application>
  <PresentationFormat>Widescreen</PresentationFormat>
  <Paragraphs>179</Paragraphs>
  <Slides>25</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Calibri</vt:lpstr>
      <vt:lpstr>Consolas</vt:lpstr>
      <vt:lpstr>Times New Roman</vt:lpstr>
      <vt:lpstr>Trebuchet MS</vt:lpstr>
      <vt:lpstr>Tw Cen MT</vt:lpstr>
      <vt:lpstr>Tw Cen MT Condensed</vt:lpstr>
      <vt:lpstr>Wingdings 3</vt:lpstr>
      <vt:lpstr>Integral</vt:lpstr>
      <vt:lpstr>Grouping and Summarizing Data</vt:lpstr>
      <vt:lpstr>PowerPoint Presentation</vt:lpstr>
      <vt:lpstr>PowerPoint Presentation</vt:lpstr>
      <vt:lpstr>Typical Data Science Pipeline</vt:lpstr>
      <vt:lpstr>Summarize()</vt:lpstr>
      <vt:lpstr>PowerPoint Presentation</vt:lpstr>
      <vt:lpstr>PowerPoint Presentation</vt:lpstr>
      <vt:lpstr>Q: How many tests are ordered per day?</vt:lpstr>
      <vt:lpstr>PowerPoint Presentation</vt:lpstr>
      <vt:lpstr>PowerPoint Presentation</vt:lpstr>
      <vt:lpstr>Your Turn #1</vt:lpstr>
      <vt:lpstr>PowerPoint Presentation</vt:lpstr>
      <vt:lpstr>PowerPoint Presentation</vt:lpstr>
      <vt:lpstr>Your Turn #2</vt:lpstr>
      <vt:lpstr>group_by()</vt:lpstr>
      <vt:lpstr>PowerPoint Presentation</vt:lpstr>
      <vt:lpstr>PowerPoint Presentation</vt:lpstr>
      <vt:lpstr>PowerPoint Presentation</vt:lpstr>
      <vt:lpstr>PowerPoint Presentation</vt:lpstr>
      <vt:lpstr>group_by() %&gt;% summarize()</vt:lpstr>
      <vt:lpstr>PowerPoint Presentation</vt:lpstr>
      <vt:lpstr>PowerPoint Presentation</vt:lpstr>
      <vt:lpstr>PowerPoint Presentation</vt:lpstr>
      <vt:lpstr>Your Turn #3</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Rudolf, Joseph</cp:lastModifiedBy>
  <cp:revision>687</cp:revision>
  <cp:lastPrinted>2020-07-14T03:12:28Z</cp:lastPrinted>
  <dcterms:created xsi:type="dcterms:W3CDTF">2018-02-01T22:00:01Z</dcterms:created>
  <dcterms:modified xsi:type="dcterms:W3CDTF">2021-09-18T21:07:52Z</dcterms:modified>
</cp:coreProperties>
</file>